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73" r:id="rId4"/>
    <p:sldId id="304" r:id="rId5"/>
    <p:sldId id="296" r:id="rId6"/>
    <p:sldId id="278" r:id="rId7"/>
    <p:sldId id="298" r:id="rId8"/>
    <p:sldId id="274" r:id="rId9"/>
    <p:sldId id="314" r:id="rId10"/>
    <p:sldId id="294" r:id="rId11"/>
    <p:sldId id="279" r:id="rId12"/>
    <p:sldId id="285" r:id="rId13"/>
    <p:sldId id="288" r:id="rId14"/>
    <p:sldId id="286" r:id="rId15"/>
    <p:sldId id="287" r:id="rId16"/>
    <p:sldId id="313" r:id="rId17"/>
    <p:sldId id="315" r:id="rId18"/>
    <p:sldId id="311" r:id="rId19"/>
    <p:sldId id="312" r:id="rId20"/>
    <p:sldId id="297" r:id="rId21"/>
    <p:sldId id="317" r:id="rId22"/>
    <p:sldId id="300" r:id="rId23"/>
    <p:sldId id="316" r:id="rId24"/>
    <p:sldId id="319" r:id="rId25"/>
    <p:sldId id="320" r:id="rId26"/>
    <p:sldId id="318" r:id="rId27"/>
    <p:sldId id="277" r:id="rId28"/>
    <p:sldId id="272" r:id="rId29"/>
    <p:sldId id="303" r:id="rId30"/>
    <p:sldId id="30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A5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125" d="100"/>
          <a:sy n="125" d="100"/>
        </p:scale>
        <p:origin x="283" y="77"/>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70.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4435" y="2133600"/>
            <a:ext cx="10964091" cy="943994"/>
          </a:xfrm>
        </p:spPr>
        <p:txBody>
          <a:bodyPr>
            <a:normAutofit/>
          </a:bodyPr>
          <a:lstStyle/>
          <a:p>
            <a:r>
              <a:rPr lang="en-GB" sz="4400" b="1" dirty="0">
                <a:latin typeface="+mn-lt"/>
              </a:rPr>
              <a:t>Genomic dissections of inflammatory proteins</a:t>
            </a:r>
          </a:p>
        </p:txBody>
      </p:sp>
      <p:sp>
        <p:nvSpPr>
          <p:cNvPr id="5" name="Subtitle 4"/>
          <p:cNvSpPr>
            <a:spLocks noGrp="1"/>
          </p:cNvSpPr>
          <p:nvPr>
            <p:ph type="subTitle" idx="1"/>
          </p:nvPr>
        </p:nvSpPr>
        <p:spPr>
          <a:xfrm>
            <a:off x="1604887" y="3396344"/>
            <a:ext cx="9144000" cy="1059278"/>
          </a:xfrm>
        </p:spPr>
        <p:txBody>
          <a:bodyPr>
            <a:noAutofit/>
          </a:bodyPr>
          <a:lstStyle/>
          <a:p>
            <a:r>
              <a:rPr lang="en-GB" sz="2800" dirty="0"/>
              <a:t>A presentation at the CEU</a:t>
            </a:r>
          </a:p>
          <a:p>
            <a:r>
              <a:rPr lang="en-GB" sz="2800" dirty="0"/>
              <a:t>on behalf of the SCALLOP/INF1 consortium</a:t>
            </a:r>
          </a:p>
          <a:p>
            <a:endParaRPr lang="en-GB" sz="2800" dirty="0"/>
          </a:p>
          <a:p>
            <a:endParaRPr lang="en-GB" sz="2800" dirty="0"/>
          </a:p>
        </p:txBody>
      </p:sp>
      <p:sp>
        <p:nvSpPr>
          <p:cNvPr id="2" name="Rectangle 1"/>
          <p:cNvSpPr/>
          <p:nvPr/>
        </p:nvSpPr>
        <p:spPr>
          <a:xfrm>
            <a:off x="3424522" y="6024215"/>
            <a:ext cx="5403915" cy="523220"/>
          </a:xfrm>
          <a:prstGeom prst="rect">
            <a:avLst/>
          </a:prstGeom>
        </p:spPr>
        <p:txBody>
          <a:bodyPr wrap="none">
            <a:spAutoFit/>
          </a:bodyPr>
          <a:lstStyle/>
          <a:p>
            <a:r>
              <a:rPr lang="en-GB" sz="2800" b="1" dirty="0">
                <a:solidFill>
                  <a:schemeClr val="accent1"/>
                </a:solidFill>
              </a:rPr>
              <a:t>https://jinghuazhao.github.io/INF/</a:t>
            </a:r>
          </a:p>
        </p:txBody>
      </p:sp>
      <p:sp>
        <p:nvSpPr>
          <p:cNvPr id="3" name="Rectangle 2"/>
          <p:cNvSpPr/>
          <p:nvPr/>
        </p:nvSpPr>
        <p:spPr>
          <a:xfrm>
            <a:off x="9608064" y="6024215"/>
            <a:ext cx="2072639" cy="523220"/>
          </a:xfrm>
          <a:prstGeom prst="rect">
            <a:avLst/>
          </a:prstGeom>
        </p:spPr>
        <p:txBody>
          <a:bodyPr wrap="square">
            <a:spAutoFit/>
          </a:bodyPr>
          <a:lstStyle/>
          <a:p>
            <a:r>
              <a:rPr lang="en-GB" sz="2800" i="1" dirty="0"/>
              <a:t>30/5/2019</a:t>
            </a:r>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65878" cy="1227910"/>
          </a:xfrm>
        </p:spPr>
        <p:txBody>
          <a:bodyPr>
            <a:normAutofit fontScale="90000"/>
          </a:bodyPr>
          <a:lstStyle/>
          <a:p>
            <a:pPr algn="ctr"/>
            <a:r>
              <a:rPr lang="en-GB" b="1" dirty="0"/>
              <a:t>Signals from &gt;1,000 signals (with, L) to none (without, R)</a:t>
            </a:r>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6352032" y="1518775"/>
            <a:ext cx="5736336" cy="5185953"/>
          </a:xfrm>
        </p:spPr>
      </p:pic>
      <p:pic>
        <p:nvPicPr>
          <p:cNvPr id="4"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1914005"/>
            <a:ext cx="6309360" cy="4846320"/>
          </a:xfrm>
          <a:prstGeom prst="rect">
            <a:avLst/>
          </a:prstGeom>
        </p:spPr>
      </p:pic>
    </p:spTree>
    <p:extLst>
      <p:ext uri="{BB962C8B-B14F-4D97-AF65-F5344CB8AC3E}">
        <p14:creationId xmlns:p14="http://schemas.microsoft.com/office/powerpoint/2010/main" val="1749974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Results</a:t>
            </a:r>
          </a:p>
        </p:txBody>
      </p:sp>
      <p:sp>
        <p:nvSpPr>
          <p:cNvPr id="3" name="Content Placeholder 2"/>
          <p:cNvSpPr>
            <a:spLocks noGrp="1"/>
          </p:cNvSpPr>
          <p:nvPr>
            <p:ph idx="1"/>
          </p:nvPr>
        </p:nvSpPr>
        <p:spPr/>
        <p:txBody>
          <a:bodyPr>
            <a:normAutofit/>
          </a:bodyPr>
          <a:lstStyle/>
          <a:p>
            <a:r>
              <a:rPr lang="en-GB" dirty="0"/>
              <a:t>Manhattan, Q-Q, </a:t>
            </a:r>
            <a:r>
              <a:rPr lang="en-GB" dirty="0" err="1"/>
              <a:t>LocusZoom</a:t>
            </a:r>
            <a:r>
              <a:rPr lang="en-GB" dirty="0"/>
              <a:t> (cis regions) and forest plots.</a:t>
            </a:r>
          </a:p>
          <a:p>
            <a:r>
              <a:rPr lang="en-GB" dirty="0"/>
              <a:t>Independent/near-independent (</a:t>
            </a:r>
            <a:r>
              <a:rPr lang="en-GB" dirty="0" err="1"/>
              <a:t>primary+secondary</a:t>
            </a:r>
            <a:r>
              <a:rPr lang="en-GB" dirty="0"/>
              <a:t>) signals and their cis/trans classification/plot.</a:t>
            </a:r>
          </a:p>
          <a:p>
            <a:r>
              <a:rPr lang="en-GB" dirty="0"/>
              <a:t>OPG as positive control with confirmation through </a:t>
            </a:r>
            <a:r>
              <a:rPr lang="en-GB" dirty="0" err="1"/>
              <a:t>PhenoScanner</a:t>
            </a:r>
            <a:r>
              <a:rPr lang="en-GB" dirty="0"/>
              <a:t> v1.1 (with </a:t>
            </a:r>
            <a:r>
              <a:rPr lang="en-GB" dirty="0" err="1"/>
              <a:t>chr:pos</a:t>
            </a:r>
            <a:r>
              <a:rPr lang="en-GB" dirty="0"/>
              <a:t> input) later followed by v2 (with </a:t>
            </a:r>
            <a:r>
              <a:rPr lang="en-GB" dirty="0" err="1"/>
              <a:t>rsid</a:t>
            </a:r>
            <a:r>
              <a:rPr lang="en-GB" dirty="0"/>
              <a:t> input) for INF1 as a whole and by proteins.</a:t>
            </a:r>
          </a:p>
          <a:p>
            <a:r>
              <a:rPr lang="en-GB" dirty="0"/>
              <a:t>Additional results on IBD, rheumatoid arthritis.</a:t>
            </a:r>
          </a:p>
          <a:p>
            <a:r>
              <a:rPr lang="en-GB" dirty="0"/>
              <a:t>Parallel effort on </a:t>
            </a:r>
            <a:r>
              <a:rPr lang="en-GB" dirty="0" err="1"/>
              <a:t>coloc</a:t>
            </a:r>
            <a:r>
              <a:rPr lang="en-GB" dirty="0"/>
              <a:t>(</a:t>
            </a:r>
            <a:r>
              <a:rPr lang="en-GB" dirty="0" err="1"/>
              <a:t>alisation</a:t>
            </a:r>
            <a:r>
              <a:rPr lang="en-GB" dirty="0"/>
              <a:t>)-type analysis.</a:t>
            </a:r>
          </a:p>
          <a:p>
            <a:endParaRPr lang="en-GB" dirty="0"/>
          </a:p>
          <a:p>
            <a:endParaRPr lang="en-GB" dirty="0"/>
          </a:p>
          <a:p>
            <a:pPr marL="0" indent="0">
              <a:buNone/>
            </a:pPr>
            <a:endParaRPr lang="en-GB" dirty="0"/>
          </a:p>
        </p:txBody>
      </p:sp>
    </p:spTree>
    <p:extLst>
      <p:ext uri="{BB962C8B-B14F-4D97-AF65-F5344CB8AC3E}">
        <p14:creationId xmlns:p14="http://schemas.microsoft.com/office/powerpoint/2010/main" val="2840599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 y="-17417"/>
            <a:ext cx="6248399" cy="6805454"/>
          </a:xfrm>
        </p:spPr>
      </p:pic>
      <p:pic>
        <p:nvPicPr>
          <p:cNvPr id="5"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291072" y="0"/>
            <a:ext cx="5900929" cy="6858000"/>
          </a:xfrm>
          <a:prstGeom prst="rect">
            <a:avLst/>
          </a:prstGeom>
        </p:spPr>
      </p:pic>
      <p:sp>
        <p:nvSpPr>
          <p:cNvPr id="6" name="Title 1">
            <a:extLst>
              <a:ext uri="{FF2B5EF4-FFF2-40B4-BE49-F238E27FC236}">
                <a16:creationId xmlns:a16="http://schemas.microsoft.com/office/drawing/2014/main" id="{B3965497-BDD7-4A5C-BAD8-19997115AF61}"/>
              </a:ext>
            </a:extLst>
          </p:cNvPr>
          <p:cNvSpPr>
            <a:spLocks noGrp="1"/>
          </p:cNvSpPr>
          <p:nvPr>
            <p:ph type="title"/>
          </p:nvPr>
        </p:nvSpPr>
        <p:spPr>
          <a:xfrm>
            <a:off x="1" y="0"/>
            <a:ext cx="10515600" cy="1325563"/>
          </a:xfrm>
        </p:spPr>
        <p:txBody>
          <a:bodyPr/>
          <a:lstStyle/>
          <a:p>
            <a:r>
              <a:rPr lang="en-GB" b="1" dirty="0"/>
              <a:t>Manhattan (L) and Q-Q plots (R) for OPG</a:t>
            </a:r>
          </a:p>
        </p:txBody>
      </p:sp>
    </p:spTree>
    <p:extLst>
      <p:ext uri="{BB962C8B-B14F-4D97-AF65-F5344CB8AC3E}">
        <p14:creationId xmlns:p14="http://schemas.microsoft.com/office/powerpoint/2010/main" val="16197913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a:xfrm>
            <a:off x="821591" y="69294"/>
            <a:ext cx="10515600" cy="706029"/>
          </a:xfrm>
        </p:spPr>
        <p:txBody>
          <a:bodyPr/>
          <a:lstStyle/>
          <a:p>
            <a:pPr algn="ctr"/>
            <a:r>
              <a:rPr lang="en-GB" b="1" dirty="0"/>
              <a:t>Regional plot (OPG, 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778165" y="757906"/>
            <a:ext cx="8602452" cy="6100093"/>
          </a:xfrm>
        </p:spPr>
      </p:pic>
    </p:spTree>
    <p:extLst>
      <p:ext uri="{BB962C8B-B14F-4D97-AF65-F5344CB8AC3E}">
        <p14:creationId xmlns:p14="http://schemas.microsoft.com/office/powerpoint/2010/main" val="36236409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4E74D2E-DD49-4D16-9718-BAA027089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896" y="9581"/>
            <a:ext cx="11539728" cy="6848420"/>
          </a:xfrm>
          <a:prstGeom prst="rect">
            <a:avLst/>
          </a:prstGeom>
        </p:spPr>
      </p:pic>
    </p:spTree>
    <p:extLst>
      <p:ext uri="{BB962C8B-B14F-4D97-AF65-F5344CB8AC3E}">
        <p14:creationId xmlns:p14="http://schemas.microsoft.com/office/powerpoint/2010/main" val="23590809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79F7981-361E-4496-A12D-6ADAF681D5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 y="-12192"/>
            <a:ext cx="11696542" cy="6864096"/>
          </a:xfrm>
          <a:prstGeom prst="rect">
            <a:avLst/>
          </a:prstGeom>
        </p:spPr>
      </p:pic>
    </p:spTree>
    <p:extLst>
      <p:ext uri="{BB962C8B-B14F-4D97-AF65-F5344CB8AC3E}">
        <p14:creationId xmlns:p14="http://schemas.microsoft.com/office/powerpoint/2010/main" val="41075916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5D9A1-4687-483A-A61C-CB300A9F04F6}"/>
              </a:ext>
            </a:extLst>
          </p:cNvPr>
          <p:cNvSpPr>
            <a:spLocks noGrp="1"/>
          </p:cNvSpPr>
          <p:nvPr>
            <p:ph type="title"/>
          </p:nvPr>
        </p:nvSpPr>
        <p:spPr/>
        <p:txBody>
          <a:bodyPr/>
          <a:lstStyle/>
          <a:p>
            <a:pPr algn="ctr"/>
            <a:r>
              <a:rPr lang="en-GB" b="1" dirty="0"/>
              <a:t>Comparison</a:t>
            </a:r>
          </a:p>
        </p:txBody>
      </p:sp>
      <p:sp>
        <p:nvSpPr>
          <p:cNvPr id="3" name="Content Placeholder 2">
            <a:extLst>
              <a:ext uri="{FF2B5EF4-FFF2-40B4-BE49-F238E27FC236}">
                <a16:creationId xmlns:a16="http://schemas.microsoft.com/office/drawing/2014/main" id="{60D97A2A-AC31-496D-9258-5A0771E35A66}"/>
              </a:ext>
            </a:extLst>
          </p:cNvPr>
          <p:cNvSpPr>
            <a:spLocks noGrp="1"/>
          </p:cNvSpPr>
          <p:nvPr>
            <p:ph idx="1"/>
          </p:nvPr>
        </p:nvSpPr>
        <p:spPr/>
        <p:txBody>
          <a:bodyPr>
            <a:normAutofit lnSpcReduction="10000"/>
          </a:bodyPr>
          <a:lstStyle/>
          <a:p>
            <a:r>
              <a:rPr lang="en-GB" dirty="0"/>
              <a:t>The chromosome 8 locus here is ~200kb upstream.</a:t>
            </a:r>
          </a:p>
          <a:p>
            <a:r>
              <a:rPr lang="en-GB" dirty="0"/>
              <a:t>Quoting </a:t>
            </a:r>
            <a:r>
              <a:rPr lang="en-GB" altLang="en-US" i="1" dirty="0"/>
              <a:t>Kwan JSH, et al. (2014). Hum </a:t>
            </a:r>
            <a:r>
              <a:rPr lang="en-GB" altLang="en-US" i="1" dirty="0" err="1"/>
              <a:t>Mol</a:t>
            </a:r>
            <a:r>
              <a:rPr lang="en-GB" altLang="en-US" i="1" dirty="0"/>
              <a:t> Genet 23(24): 6684—93:</a:t>
            </a:r>
          </a:p>
          <a:p>
            <a:pPr marL="0" indent="0">
              <a:buNone/>
            </a:pPr>
            <a:endParaRPr lang="en-GB" dirty="0"/>
          </a:p>
          <a:p>
            <a:pPr marL="457200" lvl="1" indent="0">
              <a:buNone/>
            </a:pPr>
            <a:r>
              <a:rPr lang="en-GB" sz="3000" dirty="0"/>
              <a:t>“The most significant SNP in this locus (</a:t>
            </a:r>
            <a:r>
              <a:rPr lang="en-GB" sz="3000" dirty="0">
                <a:solidFill>
                  <a:srgbClr val="FF0000"/>
                </a:solidFill>
              </a:rPr>
              <a:t>rs704</a:t>
            </a:r>
            <a:r>
              <a:rPr lang="en-GB" sz="3000" dirty="0"/>
              <a:t>) encodes a possibly damaging (predicted by </a:t>
            </a:r>
            <a:r>
              <a:rPr lang="en-GB" sz="3000" dirty="0">
                <a:solidFill>
                  <a:srgbClr val="FF0000"/>
                </a:solidFill>
              </a:rPr>
              <a:t>PolyPhen2</a:t>
            </a:r>
            <a:r>
              <a:rPr lang="en-GB" sz="3000" dirty="0"/>
              <a:t>) missense mutation in the </a:t>
            </a:r>
            <a:r>
              <a:rPr lang="en-GB" sz="3000" i="1" dirty="0"/>
              <a:t>VTN</a:t>
            </a:r>
            <a:r>
              <a:rPr lang="en-GB" sz="3000" dirty="0"/>
              <a:t> gene. Moreover, </a:t>
            </a:r>
            <a:r>
              <a:rPr lang="en-GB" sz="3000" dirty="0" err="1">
                <a:solidFill>
                  <a:srgbClr val="FF0000"/>
                </a:solidFill>
              </a:rPr>
              <a:t>eQTL</a:t>
            </a:r>
            <a:r>
              <a:rPr lang="en-GB" sz="3000" dirty="0">
                <a:solidFill>
                  <a:srgbClr val="FF0000"/>
                </a:solidFill>
              </a:rPr>
              <a:t> analyses </a:t>
            </a:r>
            <a:r>
              <a:rPr lang="en-GB" sz="3000" dirty="0"/>
              <a:t>showed that the SNP was significantly associated with </a:t>
            </a:r>
            <a:r>
              <a:rPr lang="en-GB" sz="3000" i="1" dirty="0"/>
              <a:t>TMEM199 </a:t>
            </a:r>
            <a:r>
              <a:rPr lang="en-GB" sz="3000" dirty="0"/>
              <a:t>expression in pancreas and whole bone, as well as </a:t>
            </a:r>
            <a:r>
              <a:rPr lang="en-GB" sz="3000" i="1" dirty="0"/>
              <a:t>TMEM97</a:t>
            </a:r>
            <a:r>
              <a:rPr lang="en-GB" sz="3000" dirty="0"/>
              <a:t> expression in whole blood. The low </a:t>
            </a:r>
            <a:r>
              <a:rPr lang="en-GB" sz="3000" dirty="0" err="1">
                <a:solidFill>
                  <a:srgbClr val="FF0000"/>
                </a:solidFill>
              </a:rPr>
              <a:t>RegulomeDB</a:t>
            </a:r>
            <a:r>
              <a:rPr lang="en-GB" sz="3000" dirty="0"/>
              <a:t> score of the SNP also suggested that the SNP has important regulatory functions”.</a:t>
            </a:r>
          </a:p>
          <a:p>
            <a:pPr marL="0" indent="0">
              <a:buNone/>
            </a:pPr>
            <a:endParaRPr lang="en-GB" dirty="0"/>
          </a:p>
        </p:txBody>
      </p:sp>
    </p:spTree>
    <p:extLst>
      <p:ext uri="{BB962C8B-B14F-4D97-AF65-F5344CB8AC3E}">
        <p14:creationId xmlns:p14="http://schemas.microsoft.com/office/powerpoint/2010/main" val="29246438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Signal identification</a:t>
            </a:r>
          </a:p>
        </p:txBody>
      </p:sp>
      <p:sp>
        <p:nvSpPr>
          <p:cNvPr id="3" name="Content Placeholder 2"/>
          <p:cNvSpPr>
            <a:spLocks noGrp="1"/>
          </p:cNvSpPr>
          <p:nvPr>
            <p:ph idx="1"/>
          </p:nvPr>
        </p:nvSpPr>
        <p:spPr/>
        <p:txBody>
          <a:bodyPr>
            <a:normAutofit/>
          </a:bodyPr>
          <a:lstStyle/>
          <a:p>
            <a:r>
              <a:rPr lang="en-GB" dirty="0"/>
              <a:t>GWAS summary statistics contain many enriched </a:t>
            </a:r>
            <a:r>
              <a:rPr lang="en-GB" dirty="0" err="1"/>
              <a:t>pQTLs</a:t>
            </a:r>
            <a:r>
              <a:rPr lang="en-GB" dirty="0"/>
              <a:t> and proved useful for downstream analyses.</a:t>
            </a:r>
          </a:p>
          <a:p>
            <a:r>
              <a:rPr lang="en-GB" dirty="0"/>
              <a:t>Fundamentally important </a:t>
            </a:r>
            <a:r>
              <a:rPr lang="en-GB" dirty="0" err="1"/>
              <a:t>genomewide</a:t>
            </a:r>
            <a:r>
              <a:rPr lang="en-GB" dirty="0"/>
              <a:t> significant signals are often in strong LD with others and conditionally significant.</a:t>
            </a:r>
          </a:p>
          <a:p>
            <a:r>
              <a:rPr lang="en-GB" dirty="0"/>
              <a:t>The uncertainty in dealing with LD can be seen that among a predefined 1,703 approximately independent (AI) autosomal regions, 36, 300 and 1,701 are 250kb, 500kb and 10mb apart, respectively, giving 1,672 regions after excluding regions in high LD such as HLA.</a:t>
            </a:r>
          </a:p>
          <a:p>
            <a:pPr marL="0" indent="0">
              <a:buNone/>
            </a:pPr>
            <a:endParaRPr lang="en-GB" dirty="0"/>
          </a:p>
          <a:p>
            <a:endParaRPr lang="en-GB" dirty="0"/>
          </a:p>
        </p:txBody>
      </p:sp>
    </p:spTree>
    <p:extLst>
      <p:ext uri="{BB962C8B-B14F-4D97-AF65-F5344CB8AC3E}">
        <p14:creationId xmlns:p14="http://schemas.microsoft.com/office/powerpoint/2010/main" val="31587822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15249"/>
            <a:ext cx="10515600" cy="1325563"/>
          </a:xfrm>
        </p:spPr>
        <p:txBody>
          <a:bodyPr/>
          <a:lstStyle/>
          <a:p>
            <a:pPr algn="ctr"/>
            <a:r>
              <a:rPr lang="en-GB" b="1" i="1" dirty="0"/>
              <a:t>in </a:t>
            </a:r>
            <a:r>
              <a:rPr lang="en-GB" b="1" i="1" dirty="0" err="1"/>
              <a:t>silico</a:t>
            </a:r>
            <a:r>
              <a:rPr lang="en-GB" b="1" i="1" dirty="0"/>
              <a:t> </a:t>
            </a:r>
            <a:r>
              <a:rPr lang="en-GB" b="1" dirty="0"/>
              <a:t>experiments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640811"/>
                <a:ext cx="10515600" cy="4826491"/>
              </a:xfrm>
            </p:spPr>
            <p:txBody>
              <a:bodyPr>
                <a:noAutofit/>
              </a:bodyPr>
              <a:lstStyle/>
              <a:p>
                <a:r>
                  <a:rPr lang="en-GB" b="1" dirty="0"/>
                  <a:t>Parameters</a:t>
                </a:r>
                <a:r>
                  <a:rPr lang="en-GB" dirty="0"/>
                  <a:t>. </a:t>
                </a:r>
              </a:p>
              <a:p>
                <a:pPr marL="514350" indent="-514350">
                  <a:buFont typeface="+mj-lt"/>
                  <a:buAutoNum type="arabicPeriod"/>
                </a:pPr>
                <a:r>
                  <a:rPr lang="en-GB" sz="2000" dirty="0"/>
                  <a:t> </a:t>
                </a:r>
                <a:r>
                  <a:rPr lang="en-GB" sz="2000" dirty="0">
                    <a:solidFill>
                      <a:srgbClr val="FF0000"/>
                    </a:solidFill>
                  </a:rPr>
                  <a:t>LD references</a:t>
                </a:r>
                <a:r>
                  <a:rPr lang="en-GB" sz="2000" dirty="0"/>
                  <a:t>: 1KG (</a:t>
                </a:r>
                <a:r>
                  <a:rPr lang="en-GB" sz="2000" dirty="0" err="1"/>
                  <a:t>LocusZoom</a:t>
                </a:r>
                <a:r>
                  <a:rPr lang="en-GB" sz="2000" dirty="0"/>
                  <a:t> 1.4) and UK10K+1KG. </a:t>
                </a:r>
              </a:p>
              <a:p>
                <a:pPr marL="514350" indent="-514350">
                  <a:buFont typeface="+mj-lt"/>
                  <a:buAutoNum type="arabicPeriod"/>
                </a:pPr>
                <a:r>
                  <a:rPr lang="en-GB" sz="2000" dirty="0"/>
                  <a:t> </a:t>
                </a:r>
                <a14:m>
                  <m:oMath xmlns:m="http://schemas.openxmlformats.org/officeDocument/2006/math">
                    <m:sSup>
                      <m:sSupPr>
                        <m:ctrlPr>
                          <a:rPr lang="en-GB" sz="2000" i="1" smtClean="0">
                            <a:solidFill>
                              <a:srgbClr val="FF0000"/>
                            </a:solidFill>
                            <a:latin typeface="Cambria Math" panose="02040503050406030204" pitchFamily="18" charset="0"/>
                          </a:rPr>
                        </m:ctrlPr>
                      </m:sSupPr>
                      <m:e>
                        <m:r>
                          <a:rPr lang="en-GB" sz="2000" i="1">
                            <a:solidFill>
                              <a:srgbClr val="FF0000"/>
                            </a:solidFill>
                            <a:latin typeface="Cambria Math" panose="02040503050406030204" pitchFamily="18" charset="0"/>
                          </a:rPr>
                          <m:t>𝑟</m:t>
                        </m:r>
                      </m:e>
                      <m:sup>
                        <m:r>
                          <a:rPr lang="en-GB" sz="2000" i="1">
                            <a:solidFill>
                              <a:srgbClr val="FF0000"/>
                            </a:solidFill>
                            <a:latin typeface="Cambria Math" panose="02040503050406030204" pitchFamily="18" charset="0"/>
                          </a:rPr>
                          <m:t>2</m:t>
                        </m:r>
                      </m:sup>
                    </m:sSup>
                    <m:r>
                      <a:rPr lang="en-GB" sz="2000" b="0" i="1" smtClean="0">
                        <a:solidFill>
                          <a:srgbClr val="FF0000"/>
                        </a:solidFill>
                        <a:latin typeface="Cambria Math" panose="02040503050406030204" pitchFamily="18" charset="0"/>
                      </a:rPr>
                      <m:t>,</m:t>
                    </m:r>
                    <m:sSup>
                      <m:sSupPr>
                        <m:ctrlPr>
                          <a:rPr lang="en-GB" sz="2000" i="1">
                            <a:solidFill>
                              <a:srgbClr val="FF0000"/>
                            </a:solidFill>
                            <a:latin typeface="Cambria Math" panose="02040503050406030204" pitchFamily="18" charset="0"/>
                          </a:rPr>
                        </m:ctrlPr>
                      </m:sSupPr>
                      <m:e>
                        <m:r>
                          <a:rPr lang="en-GB" sz="2000" i="1">
                            <a:solidFill>
                              <a:srgbClr val="FF0000"/>
                            </a:solidFill>
                            <a:latin typeface="Cambria Math" panose="02040503050406030204" pitchFamily="18" charset="0"/>
                          </a:rPr>
                          <m:t>𝑅</m:t>
                        </m:r>
                      </m:e>
                      <m:sup>
                        <m:r>
                          <a:rPr lang="en-GB" sz="2000" i="1">
                            <a:solidFill>
                              <a:srgbClr val="FF0000"/>
                            </a:solidFill>
                            <a:latin typeface="Cambria Math" panose="02040503050406030204" pitchFamily="18" charset="0"/>
                          </a:rPr>
                          <m:t>2</m:t>
                        </m:r>
                      </m:sup>
                    </m:sSup>
                  </m:oMath>
                </a14:m>
                <a:r>
                  <a:rPr lang="en-GB" sz="2000" dirty="0">
                    <a:solidFill>
                      <a:srgbClr val="FF0000"/>
                    </a:solidFill>
                  </a:rPr>
                  <a:t>, distance</a:t>
                </a:r>
                <a:r>
                  <a:rPr lang="en-GB" sz="2000" dirty="0"/>
                  <a:t>. GCTA –</a:t>
                </a:r>
                <a:r>
                  <a:rPr lang="en-GB" sz="2000" dirty="0" err="1"/>
                  <a:t>cojo</a:t>
                </a:r>
                <a:r>
                  <a:rPr lang="en-GB" sz="2000" dirty="0"/>
                  <a:t>-collinear 0, 0.1, 0.9 –</a:t>
                </a:r>
                <a:r>
                  <a:rPr lang="en-GB" sz="2000" dirty="0" err="1"/>
                  <a:t>cojo</a:t>
                </a:r>
                <a:r>
                  <a:rPr lang="en-GB" sz="2000" dirty="0"/>
                  <a:t>-wind 500, 10000; PLINK –clump-r2 0, 0.1 –clump-kb 500, 1000. </a:t>
                </a:r>
              </a:p>
              <a:p>
                <a:pPr marL="514350" indent="-514350">
                  <a:buFont typeface="+mj-lt"/>
                  <a:buAutoNum type="arabicPeriod"/>
                </a:pPr>
                <a:r>
                  <a:rPr lang="en-GB" sz="2000" dirty="0"/>
                  <a:t> </a:t>
                </a:r>
                <a:r>
                  <a:rPr lang="en-GB" sz="2000" dirty="0">
                    <a:solidFill>
                      <a:srgbClr val="FF0000"/>
                    </a:solidFill>
                  </a:rPr>
                  <a:t>Regions in high LD</a:t>
                </a:r>
                <a:r>
                  <a:rPr lang="en-GB" sz="2000" dirty="0"/>
                  <a:t>. </a:t>
                </a:r>
              </a:p>
              <a:p>
                <a:pPr marL="514350" indent="-514350">
                  <a:buFont typeface="+mj-lt"/>
                  <a:buAutoNum type="arabicPeriod"/>
                </a:pPr>
                <a:r>
                  <a:rPr lang="en-GB" sz="2000" dirty="0"/>
                  <a:t> </a:t>
                </a:r>
                <a:r>
                  <a:rPr lang="en-GB" sz="2000" dirty="0">
                    <a:solidFill>
                      <a:srgbClr val="FF0000"/>
                    </a:solidFill>
                  </a:rPr>
                  <a:t>+/- </a:t>
                </a:r>
                <a:r>
                  <a:rPr lang="en-GB" sz="2000" dirty="0" err="1">
                    <a:solidFill>
                      <a:srgbClr val="FF0000"/>
                    </a:solidFill>
                  </a:rPr>
                  <a:t>indels</a:t>
                </a:r>
                <a:r>
                  <a:rPr lang="en-GB" sz="2000" dirty="0"/>
                  <a:t>. </a:t>
                </a:r>
              </a:p>
              <a:p>
                <a:pPr marL="514350" indent="-514350">
                  <a:buFont typeface="+mj-lt"/>
                  <a:buAutoNum type="arabicPeriod"/>
                </a:pPr>
                <a:r>
                  <a:rPr lang="en-GB" sz="2000" dirty="0"/>
                  <a:t> </a:t>
                </a:r>
                <a:r>
                  <a:rPr lang="en-GB" sz="2000" dirty="0">
                    <a:solidFill>
                      <a:srgbClr val="FF0000"/>
                    </a:solidFill>
                  </a:rPr>
                  <a:t>Slide windows vs AILD blocks</a:t>
                </a:r>
                <a:r>
                  <a:rPr lang="en-GB" sz="2000" dirty="0"/>
                  <a:t>. </a:t>
                </a:r>
              </a:p>
              <a:p>
                <a:r>
                  <a:rPr lang="en-GB" b="1" dirty="0"/>
                  <a:t>Findings</a:t>
                </a:r>
                <a:r>
                  <a:rPr lang="en-GB" dirty="0"/>
                  <a:t>. </a:t>
                </a:r>
              </a:p>
              <a:p>
                <a:pPr marL="457200" indent="-457200">
                  <a:buFont typeface="+mj-lt"/>
                  <a:buAutoNum type="arabicPeriod"/>
                </a:pPr>
                <a:r>
                  <a:rPr lang="en-GB" sz="2000" dirty="0"/>
                  <a:t>Signals    with </a:t>
                </a:r>
                <a:r>
                  <a:rPr lang="en-GB" sz="2000" dirty="0" err="1"/>
                  <a:t>indels</a:t>
                </a:r>
                <a:r>
                  <a:rPr lang="en-GB" sz="2000" dirty="0"/>
                  <a:t> (many have SNP proxies), LD reference panel and GWAS summary statistics with large samples, LD clumping over joint/conditional analysis, side windows over AILD blocks. </a:t>
                </a:r>
              </a:p>
              <a:p>
                <a:pPr marL="457200" indent="-457200">
                  <a:buFont typeface="+mj-lt"/>
                  <a:buAutoNum type="arabicPeriod"/>
                </a:pPr>
                <a:r>
                  <a:rPr lang="en-GB" sz="2000" dirty="0"/>
                  <a:t>The reference panel has more impact than moderate change in LD window.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640811"/>
                <a:ext cx="10515600" cy="4826491"/>
              </a:xfrm>
              <a:blipFill>
                <a:blip r:embed="rId2"/>
                <a:stretch>
                  <a:fillRect l="-1043" t="-2020" r="-812"/>
                </a:stretch>
              </a:blipFill>
            </p:spPr>
            <p:txBody>
              <a:bodyPr/>
              <a:lstStyle/>
              <a:p>
                <a:r>
                  <a:rPr lang="en-GB">
                    <a:noFill/>
                  </a:rPr>
                  <a:t> </a:t>
                </a:r>
              </a:p>
            </p:txBody>
          </p:sp>
        </mc:Fallback>
      </mc:AlternateContent>
      <p:sp>
        <p:nvSpPr>
          <p:cNvPr id="6" name="Up Arrow 5"/>
          <p:cNvSpPr/>
          <p:nvPr/>
        </p:nvSpPr>
        <p:spPr>
          <a:xfrm>
            <a:off x="2111433" y="4871255"/>
            <a:ext cx="199506" cy="340821"/>
          </a:xfrm>
          <a:prstGeom prst="upArrow">
            <a:avLst>
              <a:gd name="adj1" fmla="val 50000"/>
              <a:gd name="adj2" fmla="val 5171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626158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Computationally efficient algorithms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pPr marL="457200" indent="-457200">
                  <a:buFont typeface="+mj-lt"/>
                  <a:buAutoNum type="arabicPeriod"/>
                </a:pPr>
                <a:r>
                  <a:rPr lang="en-GB" sz="2400" dirty="0"/>
                  <a:t>Form AILD blocks with LD reference data, involving specific variants.</a:t>
                </a:r>
              </a:p>
              <a:p>
                <a:pPr marL="457200" indent="-457200">
                  <a:buFont typeface="+mj-lt"/>
                  <a:buAutoNum type="arabicPeriod"/>
                </a:pPr>
                <a:r>
                  <a:rPr lang="en-GB" sz="2400" dirty="0"/>
                  <a:t>Tag summary statistics with AILD blocks.</a:t>
                </a:r>
              </a:p>
              <a:p>
                <a:pPr marL="457200" indent="-457200">
                  <a:buFont typeface="+mj-lt"/>
                  <a:buAutoNum type="arabicPeriod"/>
                </a:pPr>
                <a:r>
                  <a:rPr lang="en-GB" sz="2400" dirty="0"/>
                  <a:t>Overlap regions with GWAS </a:t>
                </a:r>
                <a:r>
                  <a:rPr lang="en-GB" sz="2400" dirty="0" err="1"/>
                  <a:t>sumstats</a:t>
                </a:r>
                <a:r>
                  <a:rPr lang="en-GB" sz="2400" dirty="0"/>
                  <a:t> containing signals to protein-region pairs.</a:t>
                </a:r>
              </a:p>
              <a:p>
                <a:pPr marL="457200" indent="-457200">
                  <a:buFont typeface="+mj-lt"/>
                  <a:buAutoNum type="arabicPeriod"/>
                </a:pPr>
                <a:r>
                  <a:rPr lang="en-GB" sz="2400" dirty="0">
                    <a:solidFill>
                      <a:srgbClr val="FF0000"/>
                    </a:solidFill>
                  </a:rPr>
                  <a:t>PLINK –clump-r2 0.1 and/or GCTA --</a:t>
                </a:r>
                <a:r>
                  <a:rPr lang="en-GB" sz="2400" dirty="0" err="1">
                    <a:solidFill>
                      <a:srgbClr val="FF0000"/>
                    </a:solidFill>
                  </a:rPr>
                  <a:t>cojo</a:t>
                </a:r>
                <a:r>
                  <a:rPr lang="en-GB" sz="2400" dirty="0">
                    <a:solidFill>
                      <a:srgbClr val="FF0000"/>
                    </a:solidFill>
                  </a:rPr>
                  <a:t>-collinear 0.9 (no –cojo-r2 yet). </a:t>
                </a:r>
              </a:p>
              <a:p>
                <a:pPr marL="457200" indent="-457200">
                  <a:buFont typeface="+mj-lt"/>
                  <a:buAutoNum type="arabicPeriod"/>
                </a:pPr>
                <a:r>
                  <a:rPr lang="en-GB" sz="2400" dirty="0"/>
                  <a:t>Regional plots (</a:t>
                </a:r>
                <a:r>
                  <a:rPr lang="en-GB" sz="2400" dirty="0" err="1"/>
                  <a:t>LocusZoom</a:t>
                </a:r>
                <a:r>
                  <a:rPr lang="en-GB" sz="2400" dirty="0"/>
                  <a:t> won’t be able to show </a:t>
                </a:r>
                <a:r>
                  <a:rPr lang="en-GB" sz="2400" dirty="0" err="1"/>
                  <a:t>indel</a:t>
                </a:r>
                <a:r>
                  <a:rPr lang="en-GB" sz="2400" dirty="0"/>
                  <a:t> singletons).</a:t>
                </a:r>
              </a:p>
              <a:p>
                <a:pPr marL="457200" indent="-457200">
                  <a:buFont typeface="+mj-lt"/>
                  <a:buAutoNum type="arabicPeriod"/>
                </a:pPr>
                <a:r>
                  <a:rPr lang="en-GB" sz="2400" dirty="0"/>
                  <a:t>Merge of blocks if appropriate.</a:t>
                </a:r>
              </a:p>
              <a:p>
                <a:endParaRPr lang="en-GB" sz="2400" dirty="0"/>
              </a:p>
              <a:p>
                <a:pPr marL="0" indent="0">
                  <a:buNone/>
                </a:pPr>
                <a:r>
                  <a:rPr lang="en-GB" sz="2400" dirty="0"/>
                  <a:t>NOTE: Significantly reduced computing times for GCTA from ~10 days to &lt;1 day on cardio. Step 4 would vary with </a:t>
                </a:r>
                <a14:m>
                  <m:oMath xmlns:m="http://schemas.openxmlformats.org/officeDocument/2006/math">
                    <m:sSup>
                      <m:sSupPr>
                        <m:ctrlPr>
                          <a:rPr lang="en-GB" sz="2400" i="1">
                            <a:latin typeface="Cambria Math" panose="02040503050406030204" pitchFamily="18" charset="0"/>
                          </a:rPr>
                        </m:ctrlPr>
                      </m:sSupPr>
                      <m:e>
                        <m:r>
                          <a:rPr lang="en-GB" sz="2400" i="1">
                            <a:latin typeface="Cambria Math" panose="02040503050406030204" pitchFamily="18" charset="0"/>
                          </a:rPr>
                          <m:t>𝑟</m:t>
                        </m:r>
                      </m:e>
                      <m:sup>
                        <m:r>
                          <a:rPr lang="en-GB" sz="2400" i="1">
                            <a:latin typeface="Cambria Math" panose="02040503050406030204" pitchFamily="18" charset="0"/>
                          </a:rPr>
                          <m:t>2</m:t>
                        </m:r>
                      </m:sup>
                    </m:sSup>
                  </m:oMath>
                </a14:m>
                <a:r>
                  <a:rPr lang="en-GB" sz="2400" dirty="0"/>
                  <a:t> from 0 and </a:t>
                </a:r>
                <a14:m>
                  <m:oMath xmlns:m="http://schemas.openxmlformats.org/officeDocument/2006/math">
                    <m:sSup>
                      <m:sSupPr>
                        <m:ctrlPr>
                          <a:rPr lang="en-GB" sz="2400" i="1">
                            <a:latin typeface="Cambria Math" panose="02040503050406030204" pitchFamily="18" charset="0"/>
                          </a:rPr>
                        </m:ctrlPr>
                      </m:sSupPr>
                      <m:e>
                        <m:r>
                          <a:rPr lang="en-GB" sz="2400" i="1">
                            <a:latin typeface="Cambria Math" panose="02040503050406030204" pitchFamily="18" charset="0"/>
                          </a:rPr>
                          <m:t>𝑅</m:t>
                        </m:r>
                      </m:e>
                      <m:sup>
                        <m:r>
                          <a:rPr lang="en-GB" sz="2400" i="1">
                            <a:latin typeface="Cambria Math" panose="02040503050406030204" pitchFamily="18" charset="0"/>
                          </a:rPr>
                          <m:t>2</m:t>
                        </m:r>
                      </m:sup>
                    </m:sSup>
                  </m:oMath>
                </a14:m>
                <a:r>
                  <a:rPr lang="en-GB" sz="2400" dirty="0"/>
                  <a:t> from 0.01 to larger values for independent to near-independent signals.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28" t="-2101" b="-1401"/>
                </a:stretch>
              </a:blipFill>
            </p:spPr>
            <p:txBody>
              <a:bodyPr/>
              <a:lstStyle/>
              <a:p>
                <a:r>
                  <a:rPr lang="en-GB">
                    <a:noFill/>
                  </a:rPr>
                  <a:t> </a:t>
                </a:r>
              </a:p>
            </p:txBody>
          </p:sp>
        </mc:Fallback>
      </mc:AlternateContent>
    </p:spTree>
    <p:extLst>
      <p:ext uri="{BB962C8B-B14F-4D97-AF65-F5344CB8AC3E}">
        <p14:creationId xmlns:p14="http://schemas.microsoft.com/office/powerpoint/2010/main" val="1036775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Introduction</a:t>
            </a:r>
          </a:p>
        </p:txBody>
      </p:sp>
      <p:sp>
        <p:nvSpPr>
          <p:cNvPr id="3" name="Content Placeholder 2"/>
          <p:cNvSpPr>
            <a:spLocks noGrp="1"/>
          </p:cNvSpPr>
          <p:nvPr>
            <p:ph idx="1"/>
          </p:nvPr>
        </p:nvSpPr>
        <p:spPr/>
        <p:txBody>
          <a:bodyPr>
            <a:normAutofit/>
          </a:bodyPr>
          <a:lstStyle/>
          <a:p>
            <a:pPr>
              <a:spcBef>
                <a:spcPct val="0"/>
              </a:spcBef>
              <a:defRPr/>
            </a:pPr>
            <a:r>
              <a:rPr lang="en-GB" altLang="en-US" dirty="0"/>
              <a:t>There is a strong motivation to integrate genomic, proteomic and phenotypic data for biological and clinical insights.</a:t>
            </a:r>
          </a:p>
          <a:p>
            <a:pPr>
              <a:spcBef>
                <a:spcPct val="0"/>
              </a:spcBef>
              <a:defRPr/>
            </a:pPr>
            <a:r>
              <a:rPr lang="en-GB" altLang="en-US" dirty="0"/>
              <a:t>This study involves 12 </a:t>
            </a:r>
            <a:r>
              <a:rPr lang="en-GB" altLang="en-US" dirty="0" err="1"/>
              <a:t>genomewide</a:t>
            </a:r>
            <a:r>
              <a:rPr lang="en-GB" altLang="en-US" dirty="0"/>
              <a:t> association studies in SCALLOP consortium using </a:t>
            </a:r>
            <a:r>
              <a:rPr lang="en-GB" altLang="en-US" dirty="0" err="1"/>
              <a:t>Olink</a:t>
            </a:r>
            <a:r>
              <a:rPr lang="en-GB" altLang="en-US" dirty="0"/>
              <a:t>/inflammation assay on 91 proteins for study of </a:t>
            </a:r>
            <a:r>
              <a:rPr lang="en-US" altLang="en-US" dirty="0"/>
              <a:t>immune response and/or pathological processes and diseases.</a:t>
            </a:r>
          </a:p>
          <a:p>
            <a:pPr>
              <a:spcBef>
                <a:spcPct val="0"/>
              </a:spcBef>
              <a:defRPr/>
            </a:pPr>
            <a:r>
              <a:rPr lang="en-US" dirty="0"/>
              <a:t>The primary aim is to identify protein quantitative trait loci (</a:t>
            </a:r>
            <a:r>
              <a:rPr lang="en-US" dirty="0" err="1"/>
              <a:t>pQTLs</a:t>
            </a:r>
            <a:r>
              <a:rPr lang="en-US" dirty="0"/>
              <a:t>) so as to assess their biological and/or clinical significance.</a:t>
            </a:r>
          </a:p>
          <a:p>
            <a:pPr>
              <a:spcBef>
                <a:spcPct val="0"/>
              </a:spcBef>
              <a:defRPr/>
            </a:pPr>
            <a:endParaRPr lang="en-US" dirty="0"/>
          </a:p>
          <a:p>
            <a:pPr>
              <a:spcBef>
                <a:spcPct val="0"/>
              </a:spcBef>
              <a:defRPr/>
            </a:pPr>
            <a:endParaRPr lang="en-US" dirty="0"/>
          </a:p>
          <a:p>
            <a:pPr marL="0" indent="0">
              <a:spcBef>
                <a:spcPct val="0"/>
              </a:spcBef>
              <a:buNone/>
              <a:defRPr/>
            </a:pPr>
            <a:r>
              <a:rPr lang="en-US" altLang="en-US" i="1" dirty="0" err="1"/>
              <a:t>Genz</a:t>
            </a:r>
            <a:r>
              <a:rPr lang="en-US" altLang="en-US" i="1" dirty="0"/>
              <a:t> et al (2016), </a:t>
            </a:r>
            <a:r>
              <a:rPr lang="en-GB" altLang="en-US" i="1" dirty="0"/>
              <a:t>JAMA 315:2532-41; </a:t>
            </a:r>
            <a:r>
              <a:rPr lang="en-GB" altLang="en-US" i="1" dirty="0" err="1"/>
              <a:t>Niewczas</a:t>
            </a:r>
            <a:r>
              <a:rPr lang="en-GB" altLang="en-US" i="1" dirty="0"/>
              <a:t> MA, et al. (2019). Nat Med; Sun B, et al (2018). Nature 558: 73-9.</a:t>
            </a:r>
            <a:r>
              <a:rPr lang="en-GB" altLang="en-US" sz="2400" i="1" dirty="0"/>
              <a:t> </a:t>
            </a:r>
          </a:p>
          <a:p>
            <a:pPr>
              <a:spcBef>
                <a:spcPct val="0"/>
              </a:spcBef>
              <a:defRPr/>
            </a:pPr>
            <a:endParaRPr lang="en-GB" altLang="en-US" dirty="0"/>
          </a:p>
          <a:p>
            <a:pPr>
              <a:spcBef>
                <a:spcPct val="0"/>
              </a:spcBef>
              <a:defRPr/>
            </a:pPr>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375 (</a:t>
            </a:r>
            <a:r>
              <a:rPr lang="en-GB" b="1" dirty="0" err="1"/>
              <a:t>SNP+indel</a:t>
            </a:r>
            <a:r>
              <a:rPr lang="en-GB" b="1" dirty="0"/>
              <a:t>) Signals</a:t>
            </a:r>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355 primary+20 secondary signals. </a:t>
            </a:r>
          </a:p>
          <a:p>
            <a:endParaRPr lang="en-GB" altLang="en-US" dirty="0">
              <a:latin typeface="Arial" charset="0"/>
              <a:ea typeface="SimSun" pitchFamily="2" charset="-122"/>
            </a:endParaRPr>
          </a:p>
          <a:p>
            <a:endParaRPr lang="en-GB" altLang="en-US" dirty="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32334470"/>
              </p:ext>
            </p:extLst>
          </p:nvPr>
        </p:nvGraphicFramePr>
        <p:xfrm>
          <a:off x="838199" y="2463739"/>
          <a:ext cx="5927634" cy="2921920"/>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3235">
                <a:tc gridSpan="2">
                  <a:txBody>
                    <a:bodyPr/>
                    <a:lstStyle/>
                    <a:p>
                      <a:pPr algn="l"/>
                      <a:r>
                        <a:rPr lang="en-GB" sz="2800" dirty="0"/>
                        <a:t>Proteins</a:t>
                      </a:r>
                    </a:p>
                  </a:txBody>
                  <a:tcPr/>
                </a:tc>
                <a:tc hMerge="1">
                  <a:txBody>
                    <a:bodyPr/>
                    <a:lstStyle/>
                    <a:p>
                      <a:pPr algn="l"/>
                      <a:endParaRPr lang="en-GB" sz="2800" dirty="0"/>
                    </a:p>
                  </a:txBody>
                  <a:tcPr/>
                </a:tc>
                <a:tc>
                  <a:txBody>
                    <a:bodyPr/>
                    <a:lstStyle/>
                    <a:p>
                      <a:pPr algn="l"/>
                      <a:r>
                        <a:rPr lang="en-GB" sz="2800" dirty="0"/>
                        <a:t>Signals</a:t>
                      </a:r>
                    </a:p>
                  </a:txBody>
                  <a:tcPr/>
                </a:tc>
                <a:extLst>
                  <a:ext uri="{0D108BD9-81ED-4DB2-BD59-A6C34878D82A}">
                    <a16:rowId xmlns:a16="http://schemas.microsoft.com/office/drawing/2014/main" val="744821832"/>
                  </a:ext>
                </a:extLst>
              </a:tr>
              <a:tr h="885442">
                <a:tc gridSpan="2">
                  <a:txBody>
                    <a:bodyPr/>
                    <a:lstStyle/>
                    <a:p>
                      <a:pPr algn="l" fontAlgn="ctr"/>
                      <a:endParaRPr lang="en-GB" sz="2800" u="none" strike="noStrike" dirty="0">
                        <a:effectLst/>
                      </a:endParaRPr>
                    </a:p>
                    <a:p>
                      <a:pPr algn="l" fontAlgn="ctr"/>
                      <a:r>
                        <a:rPr lang="en-GB" sz="2800" u="none" strike="noStrike" dirty="0">
                          <a:effectLst/>
                        </a:rPr>
                        <a:t>only 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064">
                <a:tc gridSpan="2">
                  <a:txBody>
                    <a:bodyPr/>
                    <a:lstStyle/>
                    <a:p>
                      <a:pPr algn="l" fontAlgn="ctr"/>
                      <a:r>
                        <a:rPr lang="en-GB" sz="2800" u="none" strike="noStrike" dirty="0">
                          <a:effectLst/>
                        </a:rPr>
                        <a:t>only 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064">
                <a:tc gridSpan="2">
                  <a:txBody>
                    <a:bodyPr/>
                    <a:lstStyle/>
                    <a:p>
                      <a:pPr algn="l" fontAlgn="ctr"/>
                      <a:r>
                        <a:rPr lang="en-GB" sz="2800" u="none" strike="noStrike" dirty="0">
                          <a:effectLst/>
                        </a:rPr>
                        <a:t>both 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74378">
                <a:tc gridSpan="2">
                  <a:txBody>
                    <a:bodyPr/>
                    <a:lstStyle/>
                    <a:p>
                      <a:pPr algn="l" fontAlgn="ctr"/>
                      <a:r>
                        <a:rPr lang="en-GB" sz="2800" u="none" strike="noStrike" dirty="0">
                          <a:effectLst/>
                        </a:rPr>
                        <a:t>no </a:t>
                      </a:r>
                      <a:r>
                        <a:rPr lang="en-GB" sz="2800" u="none" strike="noStrike" dirty="0" err="1">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3447">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838199" y="3210461"/>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385659"/>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a:latin typeface="Arial" charset="0"/>
                <a:ea typeface="SimSun" pitchFamily="2" charset="-122"/>
              </a:rPr>
              <a:t>220 cis/155 trans signals, excluding 35 signals from regions in high LD.</a:t>
            </a: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567" y="1623519"/>
            <a:ext cx="10949655" cy="5234481"/>
          </a:xfrm>
          <a:prstGeom prst="rect">
            <a:avLst/>
          </a:prstGeom>
        </p:spPr>
      </p:pic>
      <p:sp>
        <p:nvSpPr>
          <p:cNvPr id="14" name="TextBox 13"/>
          <p:cNvSpPr txBox="1"/>
          <p:nvPr/>
        </p:nvSpPr>
        <p:spPr>
          <a:xfrm>
            <a:off x="197438" y="102848"/>
            <a:ext cx="11324097" cy="954107"/>
          </a:xfrm>
          <a:prstGeom prst="rect">
            <a:avLst/>
          </a:prstGeom>
          <a:noFill/>
        </p:spPr>
        <p:txBody>
          <a:bodyPr wrap="square" rtlCol="0">
            <a:spAutoFit/>
          </a:bodyPr>
          <a:lstStyle/>
          <a:p>
            <a:pPr algn="ctr"/>
            <a:r>
              <a:rPr lang="en-US" sz="2800" dirty="0">
                <a:latin typeface="Arial" charset="0"/>
                <a:ea typeface="Arial" charset="0"/>
                <a:cs typeface="Arial" charset="0"/>
              </a:rPr>
              <a:t>Seven genomic regions have </a:t>
            </a:r>
            <a:r>
              <a:rPr lang="en-US" sz="2800" dirty="0" err="1">
                <a:latin typeface="Arial" charset="0"/>
                <a:ea typeface="Arial" charset="0"/>
                <a:cs typeface="Arial" charset="0"/>
              </a:rPr>
              <a:t>pQTLs</a:t>
            </a:r>
            <a:r>
              <a:rPr lang="en-US" sz="2800" dirty="0">
                <a:latin typeface="Arial" charset="0"/>
                <a:ea typeface="Arial" charset="0"/>
                <a:cs typeface="Arial" charset="0"/>
              </a:rPr>
              <a:t> for IL12B. The cis-acting </a:t>
            </a:r>
            <a:r>
              <a:rPr lang="en-US" sz="2800" dirty="0" err="1">
                <a:latin typeface="Arial" charset="0"/>
                <a:ea typeface="Arial" charset="0"/>
                <a:cs typeface="Arial" charset="0"/>
              </a:rPr>
              <a:t>pQTL</a:t>
            </a:r>
            <a:r>
              <a:rPr lang="en-US" sz="2800" dirty="0">
                <a:latin typeface="Arial" charset="0"/>
                <a:ea typeface="Arial" charset="0"/>
                <a:cs typeface="Arial" charset="0"/>
              </a:rPr>
              <a:t> near the </a:t>
            </a:r>
            <a:r>
              <a:rPr lang="en-US" sz="2800" i="1" dirty="0">
                <a:latin typeface="Arial" charset="0"/>
                <a:ea typeface="Arial" charset="0"/>
                <a:cs typeface="Arial" charset="0"/>
              </a:rPr>
              <a:t>IL12B</a:t>
            </a:r>
            <a:r>
              <a:rPr lang="en-US" sz="2800" dirty="0">
                <a:latin typeface="Arial" charset="0"/>
                <a:ea typeface="Arial" charset="0"/>
                <a:cs typeface="Arial" charset="0"/>
              </a:rPr>
              <a:t> gene* is a GWAS hit for inflammatory bowel disease.</a:t>
            </a:r>
          </a:p>
        </p:txBody>
      </p:sp>
      <p:sp>
        <p:nvSpPr>
          <p:cNvPr id="15" name="TextBox 14"/>
          <p:cNvSpPr txBox="1"/>
          <p:nvPr/>
        </p:nvSpPr>
        <p:spPr>
          <a:xfrm>
            <a:off x="8245430" y="4094572"/>
            <a:ext cx="1589352" cy="523220"/>
          </a:xfrm>
          <a:prstGeom prst="rect">
            <a:avLst/>
          </a:prstGeom>
          <a:noFill/>
        </p:spPr>
        <p:txBody>
          <a:bodyPr wrap="square" rtlCol="0">
            <a:spAutoFit/>
          </a:bodyPr>
          <a:lstStyle/>
          <a:p>
            <a:pPr algn="ctr"/>
            <a:r>
              <a:rPr lang="en-US" sz="2800" i="1" dirty="0">
                <a:latin typeface="Arial" charset="0"/>
                <a:ea typeface="Arial" charset="0"/>
                <a:cs typeface="Arial" charset="0"/>
              </a:rPr>
              <a:t>RAD51B</a:t>
            </a:r>
          </a:p>
        </p:txBody>
      </p:sp>
      <p:sp>
        <p:nvSpPr>
          <p:cNvPr id="16" name="TextBox 15"/>
          <p:cNvSpPr txBox="1"/>
          <p:nvPr/>
        </p:nvSpPr>
        <p:spPr>
          <a:xfrm>
            <a:off x="8918315" y="4745869"/>
            <a:ext cx="1589352" cy="523220"/>
          </a:xfrm>
          <a:prstGeom prst="rect">
            <a:avLst/>
          </a:prstGeom>
          <a:noFill/>
        </p:spPr>
        <p:txBody>
          <a:bodyPr wrap="square" rtlCol="0">
            <a:spAutoFit/>
          </a:bodyPr>
          <a:lstStyle/>
          <a:p>
            <a:pPr algn="ctr"/>
            <a:r>
              <a:rPr lang="en-US" sz="2800" i="1" dirty="0">
                <a:latin typeface="Arial" charset="0"/>
                <a:ea typeface="Arial" charset="0"/>
                <a:cs typeface="Arial" charset="0"/>
              </a:rPr>
              <a:t>TRAF3</a:t>
            </a:r>
          </a:p>
        </p:txBody>
      </p:sp>
      <p:sp>
        <p:nvSpPr>
          <p:cNvPr id="17" name="TextBox 16"/>
          <p:cNvSpPr txBox="1"/>
          <p:nvPr/>
        </p:nvSpPr>
        <p:spPr>
          <a:xfrm>
            <a:off x="3107003" y="2431651"/>
            <a:ext cx="1621700" cy="523220"/>
          </a:xfrm>
          <a:prstGeom prst="rect">
            <a:avLst/>
          </a:prstGeom>
          <a:noFill/>
        </p:spPr>
        <p:txBody>
          <a:bodyPr wrap="square" rtlCol="0">
            <a:spAutoFit/>
          </a:bodyPr>
          <a:lstStyle/>
          <a:p>
            <a:pPr algn="ctr"/>
            <a:r>
              <a:rPr lang="en-US" sz="2800" i="1" dirty="0">
                <a:latin typeface="Arial" charset="0"/>
                <a:ea typeface="Arial" charset="0"/>
                <a:cs typeface="Arial" charset="0"/>
              </a:rPr>
              <a:t>LPP</a:t>
            </a:r>
          </a:p>
        </p:txBody>
      </p:sp>
      <p:sp>
        <p:nvSpPr>
          <p:cNvPr id="18" name="TextBox 17"/>
          <p:cNvSpPr txBox="1"/>
          <p:nvPr/>
        </p:nvSpPr>
        <p:spPr>
          <a:xfrm>
            <a:off x="7154225" y="4775301"/>
            <a:ext cx="1621700" cy="523220"/>
          </a:xfrm>
          <a:prstGeom prst="rect">
            <a:avLst/>
          </a:prstGeom>
          <a:noFill/>
        </p:spPr>
        <p:txBody>
          <a:bodyPr wrap="square" rtlCol="0">
            <a:spAutoFit/>
          </a:bodyPr>
          <a:lstStyle/>
          <a:p>
            <a:pPr algn="ctr"/>
            <a:r>
              <a:rPr lang="en-US" sz="2800" i="1" dirty="0">
                <a:latin typeface="Arial" charset="0"/>
                <a:ea typeface="Arial" charset="0"/>
                <a:cs typeface="Arial" charset="0"/>
              </a:rPr>
              <a:t>SH2B3</a:t>
            </a:r>
          </a:p>
        </p:txBody>
      </p:sp>
      <p:sp>
        <p:nvSpPr>
          <p:cNvPr id="19" name="TextBox 18"/>
          <p:cNvSpPr txBox="1"/>
          <p:nvPr/>
        </p:nvSpPr>
        <p:spPr>
          <a:xfrm>
            <a:off x="4894407" y="4745869"/>
            <a:ext cx="1621700" cy="523220"/>
          </a:xfrm>
          <a:prstGeom prst="rect">
            <a:avLst/>
          </a:prstGeom>
          <a:noFill/>
        </p:spPr>
        <p:txBody>
          <a:bodyPr wrap="square" rtlCol="0">
            <a:spAutoFit/>
          </a:bodyPr>
          <a:lstStyle/>
          <a:p>
            <a:pPr algn="ctr"/>
            <a:r>
              <a:rPr lang="en-US" sz="2800" i="1" dirty="0">
                <a:latin typeface="Arial" charset="0"/>
                <a:ea typeface="Arial" charset="0"/>
                <a:cs typeface="Arial" charset="0"/>
              </a:rPr>
              <a:t>MHC</a:t>
            </a:r>
          </a:p>
        </p:txBody>
      </p:sp>
      <p:sp>
        <p:nvSpPr>
          <p:cNvPr id="20" name="TextBox 19"/>
          <p:cNvSpPr txBox="1"/>
          <p:nvPr/>
        </p:nvSpPr>
        <p:spPr>
          <a:xfrm>
            <a:off x="1891080" y="3104881"/>
            <a:ext cx="2164564" cy="461665"/>
          </a:xfrm>
          <a:prstGeom prst="rect">
            <a:avLst/>
          </a:prstGeom>
          <a:noFill/>
        </p:spPr>
        <p:txBody>
          <a:bodyPr wrap="square" rtlCol="0">
            <a:spAutoFit/>
          </a:bodyPr>
          <a:lstStyle/>
          <a:p>
            <a:pPr algn="ctr"/>
            <a:r>
              <a:rPr lang="en-US" sz="2400" i="1" dirty="0">
                <a:latin typeface="Arial" charset="0"/>
                <a:ea typeface="Arial" charset="0"/>
                <a:cs typeface="Arial" charset="0"/>
              </a:rPr>
              <a:t>BHLHE40</a:t>
            </a:r>
          </a:p>
        </p:txBody>
      </p:sp>
      <p:sp>
        <p:nvSpPr>
          <p:cNvPr id="21" name="TextBox 20"/>
          <p:cNvSpPr txBox="1"/>
          <p:nvPr/>
        </p:nvSpPr>
        <p:spPr>
          <a:xfrm>
            <a:off x="5273630" y="1864618"/>
            <a:ext cx="5943600" cy="461665"/>
          </a:xfrm>
          <a:prstGeom prst="rect">
            <a:avLst/>
          </a:prstGeom>
          <a:noFill/>
        </p:spPr>
        <p:txBody>
          <a:bodyPr wrap="square" rtlCol="0">
            <a:spAutoFit/>
          </a:bodyPr>
          <a:lstStyle/>
          <a:p>
            <a:pPr algn="ctr"/>
            <a:r>
              <a:rPr lang="en-US" sz="2400" dirty="0">
                <a:latin typeface="Arial" charset="0"/>
                <a:ea typeface="Arial" charset="0"/>
                <a:cs typeface="Arial" charset="0"/>
              </a:rPr>
              <a:t>*sentinel </a:t>
            </a:r>
            <a:r>
              <a:rPr lang="en-US" sz="2400" dirty="0" err="1">
                <a:latin typeface="Arial" charset="0"/>
                <a:ea typeface="Arial" charset="0"/>
                <a:cs typeface="Arial" charset="0"/>
              </a:rPr>
              <a:t>pQTL</a:t>
            </a:r>
            <a:r>
              <a:rPr lang="en-US" sz="2400" dirty="0">
                <a:latin typeface="Arial" charset="0"/>
                <a:ea typeface="Arial" charset="0"/>
                <a:cs typeface="Arial" charset="0"/>
              </a:rPr>
              <a:t> variant lies -39kb of </a:t>
            </a:r>
            <a:r>
              <a:rPr lang="en-US" sz="2400" i="1" dirty="0">
                <a:latin typeface="Arial" charset="0"/>
                <a:ea typeface="Arial" charset="0"/>
                <a:cs typeface="Arial" charset="0"/>
              </a:rPr>
              <a:t>IL12B</a:t>
            </a:r>
          </a:p>
        </p:txBody>
      </p:sp>
      <p:sp>
        <p:nvSpPr>
          <p:cNvPr id="24" name="TextBox 23"/>
          <p:cNvSpPr txBox="1"/>
          <p:nvPr/>
        </p:nvSpPr>
        <p:spPr>
          <a:xfrm>
            <a:off x="4551174" y="1314593"/>
            <a:ext cx="1621700" cy="523220"/>
          </a:xfrm>
          <a:prstGeom prst="rect">
            <a:avLst/>
          </a:prstGeom>
          <a:noFill/>
        </p:spPr>
        <p:txBody>
          <a:bodyPr wrap="square" rtlCol="0">
            <a:spAutoFit/>
          </a:bodyPr>
          <a:lstStyle/>
          <a:p>
            <a:pPr algn="ctr"/>
            <a:r>
              <a:rPr lang="en-US" sz="2800" i="1" dirty="0">
                <a:latin typeface="Arial" charset="0"/>
                <a:ea typeface="Arial" charset="0"/>
                <a:cs typeface="Arial" charset="0"/>
              </a:rPr>
              <a:t>IL12B</a:t>
            </a:r>
          </a:p>
        </p:txBody>
      </p:sp>
      <p:cxnSp>
        <p:nvCxnSpPr>
          <p:cNvPr id="30" name="Straight Arrow Connector 29"/>
          <p:cNvCxnSpPr/>
          <p:nvPr/>
        </p:nvCxnSpPr>
        <p:spPr>
          <a:xfrm flipH="1">
            <a:off x="3370407" y="4620563"/>
            <a:ext cx="9043" cy="832696"/>
          </a:xfrm>
          <a:prstGeom prst="straightConnector1">
            <a:avLst/>
          </a:prstGeom>
          <a:ln w="3492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a:off x="9091933" y="4745869"/>
            <a:ext cx="9043" cy="832696"/>
          </a:xfrm>
          <a:prstGeom prst="straightConnector1">
            <a:avLst/>
          </a:prstGeom>
          <a:ln w="3492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22271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Summary</a:t>
            </a:r>
          </a:p>
        </p:txBody>
      </p:sp>
      <p:sp>
        <p:nvSpPr>
          <p:cNvPr id="3" name="Content Placeholder 2"/>
          <p:cNvSpPr>
            <a:spLocks noGrp="1"/>
          </p:cNvSpPr>
          <p:nvPr>
            <p:ph idx="1"/>
          </p:nvPr>
        </p:nvSpPr>
        <p:spPr>
          <a:xfrm>
            <a:off x="838200" y="1808207"/>
            <a:ext cx="10515600" cy="4351338"/>
          </a:xfrm>
        </p:spPr>
        <p:txBody>
          <a:bodyPr>
            <a:normAutofit/>
          </a:bodyPr>
          <a:lstStyle/>
          <a:p>
            <a:r>
              <a:rPr lang="en-GB" altLang="en-US" dirty="0">
                <a:latin typeface="Arial" charset="0"/>
              </a:rPr>
              <a:t>Correspondence between INTERVAL and INF1 was reassuring over many aspects of the results, in particular with respect to cis/trans classification.</a:t>
            </a:r>
          </a:p>
          <a:p>
            <a:r>
              <a:rPr lang="en-GB" altLang="en-US" dirty="0">
                <a:latin typeface="Arial" charset="0"/>
              </a:rPr>
              <a:t>Specific findings such as OPG and IL12B demonstrated the validity and power of the meta-analysis, which will be invaluable to advance work in a broad (Sun et al. 2018) and inflammation-specific (</a:t>
            </a:r>
            <a:r>
              <a:rPr lang="en-GB" altLang="en-US" dirty="0" err="1">
                <a:latin typeface="Arial" charset="0"/>
              </a:rPr>
              <a:t>Niewczas</a:t>
            </a:r>
            <a:r>
              <a:rPr lang="en-GB" altLang="en-US" dirty="0">
                <a:latin typeface="Arial" charset="0"/>
              </a:rPr>
              <a:t> et al. 2019) </a:t>
            </a:r>
            <a:r>
              <a:rPr lang="en-GB" altLang="en-US">
                <a:latin typeface="Arial" charset="0"/>
              </a:rPr>
              <a:t>contexts.</a:t>
            </a:r>
            <a:endParaRPr lang="en-GB" altLang="en-US" dirty="0">
              <a:latin typeface="Arial" charset="0"/>
            </a:endParaRPr>
          </a:p>
          <a:p>
            <a:r>
              <a:rPr lang="en-GB" altLang="en-US" dirty="0">
                <a:latin typeface="Arial" charset="0"/>
              </a:rPr>
              <a:t>The website </a:t>
            </a:r>
            <a:r>
              <a:rPr lang="en-GB" altLang="en-US" dirty="0">
                <a:solidFill>
                  <a:srgbClr val="00B0F0"/>
                </a:solidFill>
                <a:latin typeface="Arial" charset="0"/>
              </a:rPr>
              <a:t>https://jinghuazhao.github.io/INF/</a:t>
            </a:r>
            <a:r>
              <a:rPr lang="en-GB" altLang="en-US" dirty="0">
                <a:latin typeface="Arial" charset="0"/>
              </a:rPr>
              <a:t> + R/gap package will facilitate analysis inside the SCALLOP consortium and outside.</a:t>
            </a: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R/gap functions</a:t>
            </a:r>
          </a:p>
        </p:txBody>
      </p:sp>
      <p:sp>
        <p:nvSpPr>
          <p:cNvPr id="3" name="Content Placeholder 2"/>
          <p:cNvSpPr>
            <a:spLocks noGrp="1"/>
          </p:cNvSpPr>
          <p:nvPr>
            <p:ph idx="1"/>
          </p:nvPr>
        </p:nvSpPr>
        <p:spPr/>
        <p:txBody>
          <a:bodyPr>
            <a:normAutofit fontScale="92500" lnSpcReduction="20000"/>
          </a:bodyPr>
          <a:lstStyle/>
          <a:p>
            <a:r>
              <a:rPr lang="en-GB" dirty="0" err="1"/>
              <a:t>invnormal</a:t>
            </a:r>
            <a:endParaRPr lang="en-GB" dirty="0"/>
          </a:p>
          <a:p>
            <a:r>
              <a:rPr lang="en-GB" dirty="0"/>
              <a:t>log10p</a:t>
            </a:r>
          </a:p>
          <a:p>
            <a:r>
              <a:rPr lang="en-GB" dirty="0" err="1"/>
              <a:t>gc.lambda</a:t>
            </a:r>
            <a:endParaRPr lang="en-GB" dirty="0"/>
          </a:p>
          <a:p>
            <a:r>
              <a:rPr lang="en-GB" dirty="0" err="1"/>
              <a:t>cis.vs.trans.classification</a:t>
            </a:r>
            <a:r>
              <a:rPr lang="en-GB" dirty="0"/>
              <a:t>, </a:t>
            </a:r>
            <a:r>
              <a:rPr lang="en-GB" dirty="0" err="1"/>
              <a:t>circos.cis.vs.trans.plot</a:t>
            </a:r>
            <a:endParaRPr lang="en-GB" dirty="0"/>
          </a:p>
          <a:p>
            <a:r>
              <a:rPr lang="en-GB" dirty="0" err="1"/>
              <a:t>cnvplot</a:t>
            </a:r>
            <a:r>
              <a:rPr lang="en-GB" dirty="0"/>
              <a:t>, </a:t>
            </a:r>
            <a:r>
              <a:rPr lang="en-GB" dirty="0" err="1"/>
              <a:t>circos.cnvplot</a:t>
            </a:r>
            <a:endParaRPr lang="en-GB" dirty="0"/>
          </a:p>
          <a:p>
            <a:r>
              <a:rPr lang="en-GB" dirty="0" err="1"/>
              <a:t>circos.mhtplot</a:t>
            </a:r>
            <a:r>
              <a:rPr lang="en-GB" dirty="0"/>
              <a:t>, </a:t>
            </a:r>
            <a:r>
              <a:rPr lang="en-GB" dirty="0" err="1"/>
              <a:t>mhtplot.trunc</a:t>
            </a:r>
            <a:endParaRPr lang="en-GB" dirty="0"/>
          </a:p>
          <a:p>
            <a:r>
              <a:rPr lang="en-GB" dirty="0" err="1"/>
              <a:t>METAL_forestplot</a:t>
            </a:r>
            <a:endParaRPr lang="en-GB" dirty="0"/>
          </a:p>
          <a:p>
            <a:pPr marL="0" indent="0">
              <a:buNone/>
            </a:pPr>
            <a:r>
              <a:rPr lang="en-GB" dirty="0"/>
              <a:t>…</a:t>
            </a:r>
          </a:p>
          <a:p>
            <a:pPr marL="0" indent="0">
              <a:buNone/>
            </a:pPr>
            <a:endParaRPr lang="en-GB" altLang="en-US" dirty="0">
              <a:solidFill>
                <a:srgbClr val="00B0F0"/>
              </a:solidFill>
              <a:latin typeface="Arial" charset="0"/>
            </a:endParaRPr>
          </a:p>
          <a:p>
            <a:pPr marL="0" indent="0">
              <a:buNone/>
            </a:pPr>
            <a:r>
              <a:rPr lang="en-GB" altLang="en-US" dirty="0">
                <a:solidFill>
                  <a:srgbClr val="00B0F0"/>
                </a:solidFill>
                <a:latin typeface="Arial" charset="0"/>
              </a:rPr>
              <a:t>https://github.com/jinghuazhao/R</a:t>
            </a:r>
            <a:endParaRPr lang="en-GB" dirty="0"/>
          </a:p>
        </p:txBody>
      </p:sp>
    </p:spTree>
    <p:extLst>
      <p:ext uri="{BB962C8B-B14F-4D97-AF65-F5344CB8AC3E}">
        <p14:creationId xmlns:p14="http://schemas.microsoft.com/office/powerpoint/2010/main" val="6410449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 y="-1"/>
            <a:ext cx="12419862" cy="6858001"/>
          </a:xfrm>
          <a:prstGeom prst="rect">
            <a:avLst/>
          </a:prstGeom>
        </p:spPr>
      </p:pic>
      <p:sp>
        <p:nvSpPr>
          <p:cNvPr id="4" name="TextBox 3"/>
          <p:cNvSpPr txBox="1"/>
          <p:nvPr/>
        </p:nvSpPr>
        <p:spPr>
          <a:xfrm>
            <a:off x="5591133" y="57882"/>
            <a:ext cx="1056442" cy="646331"/>
          </a:xfrm>
          <a:prstGeom prst="rect">
            <a:avLst/>
          </a:prstGeom>
          <a:noFill/>
        </p:spPr>
        <p:txBody>
          <a:bodyPr wrap="square" rtlCol="0">
            <a:spAutoFit/>
          </a:bodyPr>
          <a:lstStyle/>
          <a:p>
            <a:r>
              <a:rPr lang="el-GR" sz="3600" i="1" dirty="0"/>
              <a:t>λ</a:t>
            </a:r>
            <a:r>
              <a:rPr lang="en-GB" sz="2400" i="1" dirty="0"/>
              <a:t>GC</a:t>
            </a:r>
          </a:p>
        </p:txBody>
      </p:sp>
    </p:spTree>
    <p:extLst>
      <p:ext uri="{BB962C8B-B14F-4D97-AF65-F5344CB8AC3E}">
        <p14:creationId xmlns:p14="http://schemas.microsoft.com/office/powerpoint/2010/main" val="6307541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Effect size -- MAF (L) and b/</a:t>
            </a:r>
            <a:r>
              <a:rPr lang="en-GB" b="1" dirty="0" err="1"/>
              <a:t>bJ</a:t>
            </a:r>
            <a:r>
              <a:rPr lang="en-GB" b="1" dirty="0"/>
              <a:t> (R, r=0.93)</a:t>
            </a:r>
          </a:p>
        </p:txBody>
      </p:sp>
      <p:pic>
        <p:nvPicPr>
          <p:cNvPr id="5" name="Picture 4"/>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215745" y="1480455"/>
            <a:ext cx="5377544" cy="5377544"/>
          </a:xfrm>
          <a:prstGeom prst="rect">
            <a:avLst/>
          </a:prstGeom>
        </p:spPr>
      </p:pic>
      <p:pic>
        <p:nvPicPr>
          <p:cNvPr id="3" name="Picture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98711" y="1480455"/>
            <a:ext cx="5377545" cy="5377545"/>
          </a:xfrm>
          <a:prstGeom prst="rect">
            <a:avLst/>
          </a:prstGeom>
        </p:spPr>
      </p:pic>
    </p:spTree>
    <p:extLst>
      <p:ext uri="{BB962C8B-B14F-4D97-AF65-F5344CB8AC3E}">
        <p14:creationId xmlns:p14="http://schemas.microsoft.com/office/powerpoint/2010/main" val="26276945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327" y="112538"/>
            <a:ext cx="11238808" cy="1325563"/>
          </a:xfrm>
        </p:spPr>
        <p:txBody>
          <a:bodyPr/>
          <a:lstStyle/>
          <a:p>
            <a:pPr algn="ctr"/>
            <a:r>
              <a:rPr lang="en-GB" b="1" dirty="0"/>
              <a:t>IL.18R1 (chr2:02688765−103588215), 899,450bp</a:t>
            </a:r>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523990" y="1039090"/>
            <a:ext cx="9144019" cy="5951913"/>
          </a:xfrm>
          <a:prstGeom prst="rect">
            <a:avLst/>
          </a:prstGeom>
        </p:spPr>
      </p:pic>
    </p:spTree>
    <p:extLst>
      <p:ext uri="{BB962C8B-B14F-4D97-AF65-F5344CB8AC3E}">
        <p14:creationId xmlns:p14="http://schemas.microsoft.com/office/powerpoint/2010/main" val="37656069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 bird’s eye view</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92500" lnSpcReduction="10000"/>
              </a:bodyPr>
              <a:lstStyle/>
              <a:p>
                <a:r>
                  <a:rPr lang="en-GB" dirty="0"/>
                  <a:t>Discovery, replication – INTERVAL, meta-analysis, NSPHS, and replication.</a:t>
                </a:r>
              </a:p>
              <a:p>
                <a:r>
                  <a:rPr lang="en-GB" dirty="0"/>
                  <a:t>Near-independent signals with the prospect for </a:t>
                </a:r>
                <a:r>
                  <a:rPr lang="en-GB" dirty="0" err="1"/>
                  <a:t>finemapping</a:t>
                </a:r>
                <a:r>
                  <a:rPr lang="en-GB" dirty="0"/>
                  <a:t>, e.g., PLINK, GCTA, </a:t>
                </a:r>
                <a:r>
                  <a:rPr lang="en-GB" dirty="0" err="1"/>
                  <a:t>finemap</a:t>
                </a:r>
                <a:r>
                  <a:rPr lang="en-GB" dirty="0"/>
                  <a:t>, and JAM, with AILD reference data built on </a:t>
                </a:r>
                <a:r>
                  <a:rPr lang="en-GB" dirty="0" err="1"/>
                  <a:t>HapMap</a:t>
                </a:r>
                <a:r>
                  <a:rPr lang="en-GB" dirty="0"/>
                  <a:t> as derived for FUSION and 1KG for </a:t>
                </a:r>
                <a:r>
                  <a:rPr lang="en-GB" dirty="0" err="1"/>
                  <a:t>LocusZoom</a:t>
                </a:r>
                <a:r>
                  <a:rPr lang="en-GB" dirty="0"/>
                  <a:t> 1.4.</a:t>
                </a:r>
              </a:p>
              <a:p>
                <a:r>
                  <a:rPr lang="en-GB" dirty="0"/>
                  <a:t>Further analysis including annotation, GWAS, </a:t>
                </a:r>
                <a:r>
                  <a:rPr lang="en-GB" dirty="0" err="1"/>
                  <a:t>eQTL</a:t>
                </a:r>
                <a:r>
                  <a:rPr lang="en-GB" dirty="0"/>
                  <a:t>, </a:t>
                </a:r>
                <a:r>
                  <a:rPr lang="en-GB" dirty="0" err="1"/>
                  <a:t>mQTL</a:t>
                </a:r>
                <a:r>
                  <a:rPr lang="en-GB" dirty="0"/>
                  <a:t>, MR, pathways (relevant framework built for traits with MAGENTA, MAGMA, PASCAL, </a:t>
                </a:r>
                <a:r>
                  <a:rPr lang="en-GB" dirty="0" err="1"/>
                  <a:t>DEPICT+databases</a:t>
                </a:r>
                <a:r>
                  <a:rPr lang="en-GB" dirty="0"/>
                  <a:t> but any analogy with </a:t>
                </a:r>
                <a:r>
                  <a:rPr lang="en-GB" dirty="0" err="1"/>
                  <a:t>pQTL</a:t>
                </a:r>
                <a:r>
                  <a:rPr lang="en-GB" dirty="0"/>
                  <a:t>?), etc.</a:t>
                </a:r>
              </a:p>
              <a:p>
                <a:r>
                  <a:rPr lang="en-GB" dirty="0"/>
                  <a:t>Additional information on genotyping and cohort characteristics as with elementary summary statistics such as </a:t>
                </a:r>
                <a14:m>
                  <m:oMath xmlns:m="http://schemas.openxmlformats.org/officeDocument/2006/math">
                    <m:sSup>
                      <m:sSupPr>
                        <m:ctrlPr>
                          <a:rPr lang="en-GB" i="1">
                            <a:latin typeface="Cambria Math" panose="02040503050406030204" pitchFamily="18" charset="0"/>
                          </a:rPr>
                        </m:ctrlPr>
                      </m:sSupPr>
                      <m:e>
                        <m:r>
                          <a:rPr lang="en-GB" i="1">
                            <a:latin typeface="Cambria Math" panose="02040503050406030204" pitchFamily="18" charset="0"/>
                          </a:rPr>
                          <m:t>h</m:t>
                        </m:r>
                      </m:e>
                      <m:sup>
                        <m:r>
                          <a:rPr lang="en-GB" i="1">
                            <a:latin typeface="Cambria Math" panose="02040503050406030204" pitchFamily="18" charset="0"/>
                          </a:rPr>
                          <m:t>2</m:t>
                        </m:r>
                      </m:sup>
                    </m:sSup>
                    <m:r>
                      <a:rPr lang="en-GB" i="1">
                        <a:latin typeface="Cambria Math" panose="02040503050406030204" pitchFamily="18" charset="0"/>
                      </a:rPr>
                      <m:t> </m:t>
                    </m:r>
                  </m:oMath>
                </a14:m>
                <a:r>
                  <a:rPr lang="en-GB" dirty="0"/>
                  <a:t>from INTERVAL, with KORA relatively small for GCTA and possibly also with INF1 for HESS. MAF~MAF between cohorts. power/winner’s curse – INTERVAL vs INF1, INF1~other panels.</a:t>
                </a:r>
              </a:p>
              <a:p>
                <a:endParaRPr lang="en-GB"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28" t="-2801" b="-2241"/>
                </a:stretch>
              </a:blipFill>
            </p:spPr>
            <p:txBody>
              <a:bodyPr/>
              <a:lstStyle/>
              <a:p>
                <a:r>
                  <a:rPr lang="en-GB">
                    <a:noFill/>
                  </a:rPr>
                  <a:t> </a:t>
                </a:r>
              </a:p>
            </p:txBody>
          </p:sp>
        </mc:Fallback>
      </mc:AlternateContent>
    </p:spTree>
    <p:extLst>
      <p:ext uri="{BB962C8B-B14F-4D97-AF65-F5344CB8AC3E}">
        <p14:creationId xmlns:p14="http://schemas.microsoft.com/office/powerpoint/2010/main" val="15969823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14/5/19 – AILD results including </a:t>
            </a:r>
            <a:r>
              <a:rPr lang="en-GB" dirty="0" err="1"/>
              <a:t>PhenoScanner</a:t>
            </a:r>
            <a:r>
              <a:rPr lang="en-GB" dirty="0"/>
              <a:t> v2.</a:t>
            </a:r>
          </a:p>
          <a:p>
            <a:r>
              <a:rPr lang="en-GB" dirty="0"/>
              <a:t>9/5/19 – BHF poster on </a:t>
            </a:r>
            <a:r>
              <a:rPr lang="en-GB"/>
              <a:t>cis/trans signals and IL.12B.</a:t>
            </a:r>
            <a:endParaRPr lang="en-GB" dirty="0"/>
          </a:p>
          <a:p>
            <a:r>
              <a:rPr lang="en-GB" dirty="0"/>
              <a:t>27/3/19 –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Acknowledgements</a:t>
            </a:r>
          </a:p>
        </p:txBody>
      </p:sp>
      <p:sp>
        <p:nvSpPr>
          <p:cNvPr id="3" name="Content Placeholder 2"/>
          <p:cNvSpPr>
            <a:spLocks noGrp="1"/>
          </p:cNvSpPr>
          <p:nvPr>
            <p:ph idx="1"/>
          </p:nvPr>
        </p:nvSpPr>
        <p:spPr>
          <a:xfrm>
            <a:off x="1143000" y="3176354"/>
            <a:ext cx="4440936" cy="1698171"/>
          </a:xfrm>
        </p:spPr>
        <p:txBody>
          <a:bodyPr>
            <a:normAutofit/>
          </a:bodyPr>
          <a:lstStyle/>
          <a:p>
            <a:r>
              <a:rPr lang="en-GB" dirty="0"/>
              <a:t>CEU support team and facilities on HPC/cardio.</a:t>
            </a:r>
          </a:p>
          <a:p>
            <a:r>
              <a:rPr lang="en-GB" dirty="0"/>
              <a:t>Jimmy, Adam, Bram.</a:t>
            </a:r>
          </a:p>
          <a:p>
            <a:endParaRPr lang="en-GB" dirty="0"/>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766897"/>
            <a:ext cx="4440936" cy="958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606464"/>
            <a:ext cx="2895600" cy="14373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a:off x="6175248" y="3176354"/>
            <a:ext cx="5516880" cy="954107"/>
          </a:xfrm>
          <a:prstGeom prst="rect">
            <a:avLst/>
          </a:prstGeom>
        </p:spPr>
        <p:txBody>
          <a:bodyPr wrap="square">
            <a:spAutoFit/>
          </a:bodyPr>
          <a:lstStyle/>
          <a:p>
            <a:pPr marL="457200" indent="-457200">
              <a:buFont typeface="Arial" panose="020B0604020202020204" pitchFamily="34" charset="0"/>
              <a:buChar char="•"/>
            </a:pPr>
            <a:r>
              <a:rPr lang="en-GB" sz="2800" dirty="0"/>
              <a:t>IT and TRYGGVE.</a:t>
            </a:r>
          </a:p>
          <a:p>
            <a:pPr marL="457200" indent="-457200">
              <a:buFont typeface="Arial" panose="020B0604020202020204" pitchFamily="34" charset="0"/>
              <a:buChar char="•"/>
            </a:pPr>
            <a:r>
              <a:rPr lang="en-GB" sz="2800" dirty="0"/>
              <a:t>Lasse, Anders, study PIs, analysts.</a:t>
            </a:r>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ext uri="{D42A27DB-BD31-4B8C-83A1-F6EECF244321}">
                <p14:modId xmlns:p14="http://schemas.microsoft.com/office/powerpoint/2010/main" val="4015522164"/>
              </p:ext>
            </p:extLst>
          </p:nvPr>
        </p:nvGraphicFramePr>
        <p:xfrm>
          <a:off x="374469" y="1219480"/>
          <a:ext cx="10982380" cy="5638520"/>
        </p:xfrm>
        <a:graphic>
          <a:graphicData uri="http://schemas.openxmlformats.org/drawingml/2006/table">
            <a:tbl>
              <a:tblPr firstRow="1" bandRow="1">
                <a:tableStyleId>{2D5ABB26-0587-4C30-8999-92F81FD0307C}</a:tableStyleId>
              </a:tblPr>
              <a:tblGrid>
                <a:gridCol w="3776537">
                  <a:extLst>
                    <a:ext uri="{9D8B030D-6E8A-4147-A177-3AD203B41FA5}">
                      <a16:colId xmlns:a16="http://schemas.microsoft.com/office/drawing/2014/main" val="8756346"/>
                    </a:ext>
                  </a:extLst>
                </a:gridCol>
                <a:gridCol w="41354">
                  <a:extLst>
                    <a:ext uri="{9D8B030D-6E8A-4147-A177-3AD203B41FA5}">
                      <a16:colId xmlns:a16="http://schemas.microsoft.com/office/drawing/2014/main" val="4173684285"/>
                    </a:ext>
                  </a:extLst>
                </a:gridCol>
                <a:gridCol w="4773530">
                  <a:extLst>
                    <a:ext uri="{9D8B030D-6E8A-4147-A177-3AD203B41FA5}">
                      <a16:colId xmlns:a16="http://schemas.microsoft.com/office/drawing/2014/main" val="2289324825"/>
                    </a:ext>
                  </a:extLst>
                </a:gridCol>
                <a:gridCol w="41354">
                  <a:extLst>
                    <a:ext uri="{9D8B030D-6E8A-4147-A177-3AD203B41FA5}">
                      <a16:colId xmlns:a16="http://schemas.microsoft.com/office/drawing/2014/main" val="835113122"/>
                    </a:ext>
                  </a:extLst>
                </a:gridCol>
                <a:gridCol w="2349605">
                  <a:extLst>
                    <a:ext uri="{9D8B030D-6E8A-4147-A177-3AD203B41FA5}">
                      <a16:colId xmlns:a16="http://schemas.microsoft.com/office/drawing/2014/main" val="14541980"/>
                    </a:ext>
                  </a:extLst>
                </a:gridCol>
              </a:tblGrid>
              <a:tr h="390508">
                <a:tc>
                  <a:txBody>
                    <a:bodyPr/>
                    <a:lstStyle/>
                    <a:p>
                      <a:pPr algn="l" fontAlgn="b"/>
                      <a:r>
                        <a:rPr lang="en-GB" sz="2400" b="1" u="none" strike="noStrike" dirty="0">
                          <a:effectLst/>
                        </a:rPr>
                        <a:t>Study name</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gridSpan="2">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2400" b="1" u="none" strike="noStrike" dirty="0">
                          <a:effectLst/>
                        </a:rPr>
                        <a:t>Study design</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hMerge="1">
                  <a:txBody>
                    <a:bodyPr/>
                    <a:lstStyle/>
                    <a:p>
                      <a:pPr algn="l" fontAlgn="b"/>
                      <a:endParaRPr lang="en-GB" sz="2400" b="1" i="0" u="none" strike="noStrike" dirty="0">
                        <a:solidFill>
                          <a:schemeClr val="tx1"/>
                        </a:solidFill>
                        <a:effectLst/>
                        <a:latin typeface="Calibri" panose="020F0502020204030204" pitchFamily="34" charset="0"/>
                      </a:endParaRPr>
                    </a:p>
                  </a:txBody>
                  <a:tcPr marL="7620" marR="7620" marT="7620" marB="0" anchor="b"/>
                </a:tc>
                <a:tc gridSpan="2">
                  <a:txBody>
                    <a:bodyPr/>
                    <a:lstStyle/>
                    <a:p>
                      <a:pPr marL="0" marR="0" lvl="0" indent="0" algn="r" defTabSz="914400" rtl="0" eaLnBrk="1" fontAlgn="b" latinLnBrk="0" hangingPunct="1">
                        <a:lnSpc>
                          <a:spcPct val="100000"/>
                        </a:lnSpc>
                        <a:spcBef>
                          <a:spcPts val="0"/>
                        </a:spcBef>
                        <a:spcAft>
                          <a:spcPts val="0"/>
                        </a:spcAft>
                        <a:buClrTx/>
                        <a:buSzTx/>
                        <a:buFontTx/>
                        <a:buNone/>
                        <a:tabLst/>
                        <a:defRPr/>
                      </a:pPr>
                      <a:r>
                        <a:rPr lang="en-GB" sz="2400" b="1" u="none" strike="noStrike" dirty="0">
                          <a:effectLst/>
                        </a:rPr>
                        <a:t>Sample</a:t>
                      </a:r>
                      <a:r>
                        <a:rPr lang="en-GB" sz="2400" b="1" u="none" strike="noStrike" baseline="0" dirty="0">
                          <a:effectLst/>
                        </a:rPr>
                        <a:t> size</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hMerge="1">
                  <a:txBody>
                    <a:bodyPr/>
                    <a:lstStyle/>
                    <a:p>
                      <a:pPr algn="l" fontAlgn="b"/>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450298">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r" fontAlgn="b"/>
                      <a:r>
                        <a:rPr lang="en-GB" sz="2400" u="none" strike="noStrike" dirty="0">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lnT w="952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639973985"/>
                  </a:ext>
                </a:extLst>
              </a:tr>
              <a:tr h="353690">
                <a:tc>
                  <a:txBody>
                    <a:bodyPr/>
                    <a:lstStyle/>
                    <a:p>
                      <a:pPr algn="l" fontAlgn="ctr"/>
                      <a:r>
                        <a:rPr lang="en-GB" sz="2400" u="none" strike="noStrike" dirty="0" err="1">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b="0" i="0" u="none" strike="noStrike" kern="1200" baseline="0" dirty="0">
                          <a:solidFill>
                            <a:schemeClr val="tx1"/>
                          </a:solidFill>
                          <a:latin typeface="+mn-lt"/>
                          <a:ea typeface="+mn-ea"/>
                          <a:cs typeface="+mn-cs"/>
                        </a:rPr>
                        <a:t>ulcerative colitis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185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3690">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3690">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3690">
                <a:tc>
                  <a:txBody>
                    <a:bodyPr/>
                    <a:lstStyle/>
                    <a:p>
                      <a:pPr algn="l" fontAlgn="ctr"/>
                      <a:r>
                        <a:rPr lang="en-GB" sz="2400" u="none" strike="noStrike" dirty="0">
                          <a:effectLst/>
                        </a:rPr>
                        <a:t>STANLEY lah1</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3690">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1,496</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353690">
                <a:tc>
                  <a:txBody>
                    <a:bodyPr/>
                    <a:lstStyle/>
                    <a:p>
                      <a:pPr algn="l" fontAlgn="ctr"/>
                      <a:r>
                        <a:rPr lang="en-GB" sz="2400" u="none" strike="noStrike" dirty="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 </a:t>
                      </a:r>
                      <a:r>
                        <a:rPr lang="en-GB" sz="2400" b="0" i="0" u="none" strike="noStrike" kern="1200" baseline="0" dirty="0">
                          <a:solidFill>
                            <a:schemeClr val="tx1"/>
                          </a:solidFill>
                          <a:latin typeface="+mn-lt"/>
                          <a:ea typeface="+mn-ea"/>
                          <a:cs typeface="+mn-cs"/>
                        </a:rPr>
                        <a:t>arthritis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353690">
                <a:tc>
                  <a:txBody>
                    <a:bodyPr/>
                    <a:lstStyle/>
                    <a:p>
                      <a:pPr algn="l" fontAlgn="ctr"/>
                      <a:r>
                        <a:rPr lang="en-GB" sz="2400" u="none" strike="noStrike" dirty="0">
                          <a:effectLst/>
                        </a:rPr>
                        <a:t>Estonian Biobank</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487</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3690">
                <a:tc>
                  <a:txBody>
                    <a:bodyPr/>
                    <a:lstStyle/>
                    <a:p>
                      <a:pPr algn="l" fontAlgn="ctr"/>
                      <a:r>
                        <a:rPr lang="en-GB" sz="2400" u="none" strike="noStrike" dirty="0">
                          <a:effectLst/>
                        </a:rPr>
                        <a:t>INTERVAL</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3690">
                <a:tc>
                  <a:txBody>
                    <a:bodyPr/>
                    <a:lstStyle/>
                    <a:p>
                      <a:pPr algn="l" fontAlgn="ctr"/>
                      <a:r>
                        <a:rPr lang="en-GB" sz="2400" u="none" strike="noStrike" dirty="0">
                          <a:effectLst/>
                        </a:rPr>
                        <a:t>KORA F4</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3690">
                <a:tc>
                  <a:txBody>
                    <a:bodyPr/>
                    <a:lstStyle/>
                    <a:p>
                      <a:pPr algn="l" fontAlgn="ctr"/>
                      <a:r>
                        <a:rPr lang="en-GB" sz="2400" u="none" strike="noStrike" dirty="0">
                          <a:effectLst/>
                        </a:rPr>
                        <a:t>ORCADES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443745">
                <a:tc>
                  <a:txBody>
                    <a:bodyPr/>
                    <a:lstStyle/>
                    <a:p>
                      <a:pPr algn="l" fontAlgn="ctr"/>
                      <a:r>
                        <a:rPr lang="en-GB" sz="2400" u="none" strike="noStrike" dirty="0">
                          <a:effectLst/>
                        </a:rPr>
                        <a:t>VIS</a:t>
                      </a: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r"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18708248"/>
                  </a:ext>
                </a:extLst>
              </a:tr>
              <a:tr h="620169">
                <a:tc>
                  <a:txBody>
                    <a:bodyPr/>
                    <a:lstStyle/>
                    <a:p>
                      <a:pPr algn="l" fontAlgn="ctr"/>
                      <a:r>
                        <a:rPr lang="en-GB" sz="2400" b="1" u="none" strike="noStrike" dirty="0">
                          <a:effectLst/>
                        </a:rPr>
                        <a:t>Total</a:t>
                      </a: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r" fontAlgn="b"/>
                      <a:r>
                        <a:rPr lang="en-GB" sz="2400" b="1" u="none" strike="noStrike" dirty="0">
                          <a:effectLst/>
                        </a:rPr>
                        <a:t>15,335</a:t>
                      </a:r>
                      <a:endParaRPr lang="en-GB" sz="2400" b="1" i="0" u="none" strike="noStrike" dirty="0">
                        <a:solidFill>
                          <a:srgbClr val="000000"/>
                        </a:solidFill>
                        <a:effectLst/>
                        <a:latin typeface="Calibri" panose="020F0502020204030204" pitchFamily="34" charset="0"/>
                      </a:endParaRPr>
                    </a:p>
                  </a:txBody>
                  <a:tcPr marL="7620" marR="7620" marT="7620" marB="0" anchor="ctr">
                    <a:lnT w="952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176863419"/>
                  </a:ext>
                </a:extLst>
              </a:tr>
            </a:tbl>
          </a:graphicData>
        </a:graphic>
      </p:graphicFrame>
      <p:sp>
        <p:nvSpPr>
          <p:cNvPr id="10" name="TextBox 9"/>
          <p:cNvSpPr txBox="1"/>
          <p:nvPr/>
        </p:nvSpPr>
        <p:spPr>
          <a:xfrm>
            <a:off x="3675017" y="165462"/>
            <a:ext cx="5164183" cy="769441"/>
          </a:xfrm>
          <a:prstGeom prst="rect">
            <a:avLst/>
          </a:prstGeom>
          <a:noFill/>
        </p:spPr>
        <p:txBody>
          <a:bodyPr wrap="square" rtlCol="0">
            <a:spAutoFit/>
          </a:bodyPr>
          <a:lstStyle/>
          <a:p>
            <a:pPr algn="ctr"/>
            <a:r>
              <a:rPr lang="en-GB" sz="4400" b="1" dirty="0">
                <a:latin typeface="+mj-lt"/>
              </a:rPr>
              <a:t>Study information</a:t>
            </a:r>
          </a:p>
        </p:txBody>
      </p:sp>
    </p:spTree>
    <p:extLst>
      <p:ext uri="{BB962C8B-B14F-4D97-AF65-F5344CB8AC3E}">
        <p14:creationId xmlns:p14="http://schemas.microsoft.com/office/powerpoint/2010/main" val="19956741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References</a:t>
            </a:r>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a:t>Ganz P, et al. (2016). Development and risk score for based risk score for cardiovascular outcomes among patients with stable coronary heart disease. </a:t>
            </a:r>
            <a:r>
              <a:rPr lang="en-GB" altLang="en-US" i="1" dirty="0"/>
              <a:t>JAMA 315:2532-41</a:t>
            </a:r>
            <a:endParaRPr lang="en-GB" altLang="en-US" dirty="0"/>
          </a:p>
          <a:p>
            <a:pPr>
              <a:spcBef>
                <a:spcPct val="50000"/>
              </a:spcBef>
              <a:defRPr/>
            </a:pPr>
            <a:r>
              <a:rPr lang="en-GB" altLang="en-US" dirty="0"/>
              <a:t>Kwan JSH, et al. (2014). Meta-analysis 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Med 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sz="2400" dirty="0"/>
              <a:t> </a:t>
            </a:r>
          </a:p>
          <a:p>
            <a:r>
              <a:rPr lang="en-GB" dirty="0" err="1"/>
              <a:t>Yengo</a:t>
            </a:r>
            <a:r>
              <a:rPr lang="en-GB" dirty="0"/>
              <a:t> L, et al. (2018). Meta-analysis of genome-wide association studies for height and body mass index in ∼700 000 individuals of European ancestry. </a:t>
            </a:r>
            <a:r>
              <a:rPr lang="en-GB" i="1" dirty="0"/>
              <a:t>Hum </a:t>
            </a:r>
            <a:r>
              <a:rPr lang="en-GB" i="1" dirty="0" err="1"/>
              <a:t>Mol</a:t>
            </a:r>
            <a:r>
              <a:rPr lang="en-GB" i="1" dirty="0"/>
              <a:t> Genet </a:t>
            </a:r>
            <a:r>
              <a:rPr lang="en-GB" dirty="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4179"/>
            <a:ext cx="10515600" cy="1325563"/>
          </a:xfrm>
        </p:spPr>
        <p:txBody>
          <a:bodyPr/>
          <a:lstStyle/>
          <a:p>
            <a:pPr algn="ctr"/>
            <a:r>
              <a:rPr lang="en-GB" b="1" dirty="0" err="1"/>
              <a:t>Olink</a:t>
            </a:r>
            <a:r>
              <a:rPr lang="en-GB" b="1" dirty="0"/>
              <a:t> Proximity Extension Assay technology</a:t>
            </a:r>
          </a:p>
        </p:txBody>
      </p:sp>
      <p:sp>
        <p:nvSpPr>
          <p:cNvPr id="3" name="Content Placeholder 2"/>
          <p:cNvSpPr>
            <a:spLocks noGrp="1"/>
          </p:cNvSpPr>
          <p:nvPr>
            <p:ph idx="1"/>
          </p:nvPr>
        </p:nvSpPr>
        <p:spPr>
          <a:xfrm>
            <a:off x="838200" y="1110728"/>
            <a:ext cx="10515600" cy="4351338"/>
          </a:xfrm>
        </p:spPr>
        <p:txBody>
          <a:bodyPr>
            <a:normAutofit/>
          </a:bodyPr>
          <a:lstStyle/>
          <a:p>
            <a:r>
              <a:rPr lang="en-GB" dirty="0"/>
              <a:t>Multiplex immunoassays that measure 92 proteins across 96 samples simultaneously using only one microliter of serum, plasma, etc.</a:t>
            </a:r>
          </a:p>
          <a:p>
            <a:r>
              <a:rPr lang="en-GB" dirty="0"/>
              <a:t>A pair of oligonucleotide-label(l)</a:t>
            </a:r>
            <a:r>
              <a:rPr lang="en-GB" dirty="0" err="1"/>
              <a:t>ed</a:t>
            </a:r>
            <a:r>
              <a:rPr lang="en-GB" dirty="0"/>
              <a:t> antibodies (“probes”) are allowed to pair-wise bind to the target protein present in the sample in a homogeneous assay. When the two probes are in close proximity, a new PCR target sequence is formed by a proximity-dependent DNA polymerization event. The resulting sequence is subsequently detected and quantified using standard real-time PCR.</a:t>
            </a:r>
          </a:p>
          <a:p>
            <a:pPr marL="0" indent="0">
              <a:buNone/>
            </a:pPr>
            <a:endParaRPr lang="en-GB" i="1" dirty="0">
              <a:solidFill>
                <a:srgbClr val="0070C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5894" y="4626897"/>
            <a:ext cx="9753600" cy="2181225"/>
          </a:xfrm>
          <a:prstGeom prst="rect">
            <a:avLst/>
          </a:prstGeom>
        </p:spPr>
      </p:pic>
    </p:spTree>
    <p:extLst>
      <p:ext uri="{BB962C8B-B14F-4D97-AF65-F5344CB8AC3E}">
        <p14:creationId xmlns:p14="http://schemas.microsoft.com/office/powerpoint/2010/main" val="685193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pPr algn="ctr"/>
            <a:r>
              <a:rPr lang="en-GB" b="1" dirty="0"/>
              <a:t>Statistical analysis</a:t>
            </a:r>
          </a:p>
        </p:txBody>
      </p:sp>
      <p:sp>
        <p:nvSpPr>
          <p:cNvPr id="3" name="Content Placeholder 2"/>
          <p:cNvSpPr>
            <a:spLocks noGrp="1"/>
          </p:cNvSpPr>
          <p:nvPr>
            <p:ph idx="1"/>
          </p:nvPr>
        </p:nvSpPr>
        <p:spPr>
          <a:xfrm>
            <a:off x="838200" y="1825625"/>
            <a:ext cx="10515600" cy="4351338"/>
          </a:xfrm>
        </p:spPr>
        <p:txBody>
          <a:bodyPr>
            <a:noAutofit/>
          </a:bodyPr>
          <a:lstStyle/>
          <a:p>
            <a:r>
              <a:rPr lang="en-GB" altLang="en-US" sz="2400" b="1" dirty="0">
                <a:latin typeface="Arial" charset="0"/>
              </a:rPr>
              <a:t>Association model</a:t>
            </a:r>
            <a:r>
              <a:rPr lang="en-GB" altLang="en-US" sz="2400" dirty="0">
                <a:latin typeface="Arial" charset="0"/>
              </a:rPr>
              <a:t>. proteins ~ genotypes + sex + age + PCs using rank-based inverse normal transformation on protein and additive models of imputed genotypes from 1000Genomes, UK10K+1000Genomes or HRC imputation panels. For KORA with individual level data,</a:t>
            </a:r>
            <a:r>
              <a:rPr lang="en-GB" altLang="en-US" sz="2400" dirty="0">
                <a:latin typeface="Arial" panose="020B0604020202020204" pitchFamily="34" charset="0"/>
                <a:cs typeface="Arial" panose="020B0604020202020204" pitchFamily="34" charset="0"/>
              </a:rPr>
              <a:t> </a:t>
            </a:r>
            <a:r>
              <a:rPr lang="en-GB" sz="2400" dirty="0">
                <a:latin typeface="Arial" panose="020B0604020202020204" pitchFamily="34" charset="0"/>
                <a:cs typeface="Arial" panose="020B0604020202020204" pitchFamily="34" charset="0"/>
              </a:rPr>
              <a:t>PC1-PC5 were derived from a panel of LD-pruned SNPs, excluding six related individuals.</a:t>
            </a:r>
            <a:endParaRPr lang="en-GB" altLang="en-US" sz="2400" dirty="0">
              <a:latin typeface="Arial" panose="020B0604020202020204" pitchFamily="34" charset="0"/>
              <a:cs typeface="Arial" panose="020B0604020202020204" pitchFamily="34" charset="0"/>
            </a:endParaRPr>
          </a:p>
          <a:p>
            <a:r>
              <a:rPr lang="en-GB" altLang="en-US" sz="2400" b="1" dirty="0">
                <a:latin typeface="Arial" charset="0"/>
              </a:rPr>
              <a:t>Meta-analysis</a:t>
            </a:r>
            <a:r>
              <a:rPr lang="en-GB" altLang="en-US" sz="2400" dirty="0">
                <a:latin typeface="Arial" charset="0"/>
              </a:rPr>
              <a:t>. Done iteratively on regression betas without </a:t>
            </a:r>
            <a:r>
              <a:rPr lang="en-GB" sz="2400" dirty="0"/>
              <a:t>GC correction on individual studies with N&gt;=10 for all variants only to ensure data availability. </a:t>
            </a:r>
            <a:endParaRPr lang="en-GB" altLang="en-US" sz="2400" dirty="0">
              <a:latin typeface="Arial" charset="0"/>
              <a:ea typeface="SimSun" pitchFamily="2" charset="-122"/>
            </a:endParaRPr>
          </a:p>
          <a:p>
            <a:r>
              <a:rPr lang="en-GB" altLang="en-US" sz="2400" b="1" dirty="0">
                <a:latin typeface="Arial" charset="0"/>
                <a:ea typeface="SimSun" pitchFamily="2" charset="-122"/>
              </a:rPr>
              <a:t>Signal identification and classification</a:t>
            </a:r>
            <a:r>
              <a:rPr lang="en-GB" sz="2400" dirty="0"/>
              <a:t>. Based on summary statistics.</a:t>
            </a:r>
            <a:endParaRPr lang="en-GB" altLang="en-US" sz="2400" dirty="0">
              <a:latin typeface="Arial" charset="0"/>
              <a:ea typeface="SimSun" pitchFamily="2" charset="-122"/>
            </a:endParaRPr>
          </a:p>
          <a:p>
            <a:r>
              <a:rPr lang="en-GB" altLang="en-US" sz="2400" b="1" dirty="0">
                <a:latin typeface="Arial" charset="0"/>
                <a:ea typeface="SimSun" pitchFamily="2" charset="-122"/>
              </a:rPr>
              <a:t>Annotation</a:t>
            </a:r>
            <a:r>
              <a:rPr lang="en-GB" sz="2400" dirty="0"/>
              <a:t>. Based on </a:t>
            </a:r>
            <a:r>
              <a:rPr lang="en-GB" sz="2400" dirty="0" err="1"/>
              <a:t>PhenoScanner</a:t>
            </a:r>
            <a:r>
              <a:rPr lang="en-GB" sz="2400" dirty="0"/>
              <a:t> to be followed by other approaches.</a:t>
            </a:r>
          </a:p>
          <a:p>
            <a:endParaRPr lang="en-GB" altLang="en-US" sz="2400" b="1" dirty="0">
              <a:latin typeface="Arial" charset="0"/>
              <a:ea typeface="SimSun" pitchFamily="2" charset="-122"/>
            </a:endParaRPr>
          </a:p>
          <a:p>
            <a:pPr marL="0" indent="0">
              <a:buNone/>
            </a:pPr>
            <a:r>
              <a:rPr lang="en-GB" sz="2400" i="1" dirty="0" err="1"/>
              <a:t>Yengo</a:t>
            </a:r>
            <a:r>
              <a:rPr lang="en-GB" sz="2400" i="1" dirty="0"/>
              <a:t> L, et al. (2018). Hum </a:t>
            </a:r>
            <a:r>
              <a:rPr lang="en-GB" sz="2400" i="1" dirty="0" err="1"/>
              <a:t>Mol</a:t>
            </a:r>
            <a:r>
              <a:rPr lang="en-GB" sz="2400" i="1" dirty="0"/>
              <a:t> Genet 27:3641–3649</a:t>
            </a:r>
            <a:endParaRPr lang="en-GB" altLang="en-US" sz="2000" i="1" dirty="0"/>
          </a:p>
          <a:p>
            <a:endParaRPr lang="en-GB" altLang="en-US" sz="2400" b="1" dirty="0">
              <a:latin typeface="Arial" charset="0"/>
              <a:ea typeface="SimSun" pitchFamily="2" charset="-122"/>
            </a:endParaRPr>
          </a:p>
          <a:p>
            <a:pPr marL="0" indent="0">
              <a:buNone/>
            </a:pPr>
            <a:endParaRPr lang="en-GB" sz="2400" dirty="0"/>
          </a:p>
        </p:txBody>
      </p:sp>
    </p:spTree>
    <p:extLst>
      <p:ext uri="{BB962C8B-B14F-4D97-AF65-F5344CB8AC3E}">
        <p14:creationId xmlns:p14="http://schemas.microsoft.com/office/powerpoint/2010/main" val="2830750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Quality control as with </a:t>
            </a:r>
            <a:r>
              <a:rPr lang="en-GB" b="1" dirty="0" err="1"/>
              <a:t>IFN.gamma</a:t>
            </a:r>
            <a:endParaRPr lang="en-GB" b="1" dirty="0"/>
          </a:p>
        </p:txBody>
      </p:sp>
      <p:sp>
        <p:nvSpPr>
          <p:cNvPr id="3" name="Content Placeholder 2"/>
          <p:cNvSpPr>
            <a:spLocks noGrp="1"/>
          </p:cNvSpPr>
          <p:nvPr>
            <p:ph idx="1"/>
          </p:nvPr>
        </p:nvSpPr>
        <p:spPr/>
        <p:txBody>
          <a:bodyPr/>
          <a:lstStyle/>
          <a:p>
            <a:r>
              <a:rPr lang="en-GB" dirty="0"/>
              <a:t>Initial cis/trans signal classification indicated that there were a small number (~20) of proteins with large number of signals.</a:t>
            </a:r>
          </a:p>
          <a:p>
            <a:r>
              <a:rPr lang="en-GB" dirty="0"/>
              <a:t>Subsequent follow-up with QCGWAS gave Manhattan and Q-Q plots for each protein from each cohort. </a:t>
            </a:r>
          </a:p>
          <a:p>
            <a:r>
              <a:rPr lang="en-GB" dirty="0"/>
              <a:t>It appeared that the total number was a function of MAF, from ~20 at 0.03 to 3 at 0.1.</a:t>
            </a:r>
          </a:p>
          <a:p>
            <a:r>
              <a:rPr lang="en-GB" dirty="0"/>
              <a:t>The QC over </a:t>
            </a:r>
            <a:r>
              <a:rPr lang="en-GB" dirty="0" err="1"/>
              <a:t>IFN.gamma</a:t>
            </a:r>
            <a:r>
              <a:rPr lang="en-GB" dirty="0"/>
              <a:t> is given below as example.</a:t>
            </a:r>
          </a:p>
          <a:p>
            <a:endParaRPr lang="en-GB" dirty="0"/>
          </a:p>
        </p:txBody>
      </p:sp>
    </p:spTree>
    <p:extLst>
      <p:ext uri="{BB962C8B-B14F-4D97-AF65-F5344CB8AC3E}">
        <p14:creationId xmlns:p14="http://schemas.microsoft.com/office/powerpoint/2010/main" val="1815722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0783" y="0"/>
            <a:ext cx="10515600" cy="1325563"/>
          </a:xfrm>
        </p:spPr>
        <p:txBody>
          <a:bodyPr/>
          <a:lstStyle/>
          <a:p>
            <a:pPr algn="ctr"/>
            <a:r>
              <a:rPr lang="en-GB" b="1" dirty="0"/>
              <a:t>Manhattan (L) and Q-Q (R) plots</a:t>
            </a:r>
          </a:p>
        </p:txBody>
      </p:sp>
      <p:pic>
        <p:nvPicPr>
          <p:cNvPr id="6" name="Picture 5"/>
          <p:cNvPicPr>
            <a:picLocks noChangeAspect="1"/>
          </p:cNvPicPr>
          <p:nvPr/>
        </p:nvPicPr>
        <p:blipFill>
          <a:blip r:embed="rId2"/>
          <a:stretch>
            <a:fillRect/>
          </a:stretch>
        </p:blipFill>
        <p:spPr>
          <a:xfrm>
            <a:off x="115823" y="1913438"/>
            <a:ext cx="6516625" cy="3524194"/>
          </a:xfrm>
          <a:prstGeom prst="rect">
            <a:avLst/>
          </a:prstGeom>
        </p:spPr>
      </p:pic>
      <p:pic>
        <p:nvPicPr>
          <p:cNvPr id="4" name="Picture 3"/>
          <p:cNvPicPr>
            <a:picLocks noChangeAspect="1"/>
          </p:cNvPicPr>
          <p:nvPr/>
        </p:nvPicPr>
        <p:blipFill>
          <a:blip r:embed="rId3"/>
          <a:stretch>
            <a:fillRect/>
          </a:stretch>
        </p:blipFill>
        <p:spPr>
          <a:xfrm>
            <a:off x="6632448" y="1548384"/>
            <a:ext cx="5126392" cy="5169408"/>
          </a:xfrm>
          <a:prstGeom prst="rect">
            <a:avLst/>
          </a:prstGeom>
        </p:spPr>
      </p:pic>
    </p:spTree>
    <p:extLst>
      <p:ext uri="{BB962C8B-B14F-4D97-AF65-F5344CB8AC3E}">
        <p14:creationId xmlns:p14="http://schemas.microsoft.com/office/powerpoint/2010/main" val="2014431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a:t>LLOD</a:t>
            </a:r>
            <a:r>
              <a:rPr lang="en-GB" b="1" dirty="0"/>
              <a:t>% and exclusion</a:t>
            </a:r>
          </a:p>
        </p:txBody>
      </p:sp>
      <p:sp>
        <p:nvSpPr>
          <p:cNvPr id="3" name="Content Placeholder 2"/>
          <p:cNvSpPr>
            <a:spLocks noGrp="1"/>
          </p:cNvSpPr>
          <p:nvPr>
            <p:ph idx="1"/>
          </p:nvPr>
        </p:nvSpPr>
        <p:spPr/>
        <p:txBody>
          <a:bodyPr/>
          <a:lstStyle/>
          <a:p>
            <a:r>
              <a:rPr lang="en-GB" dirty="0"/>
              <a:t>Plots from most studies appeared reasonable except one.</a:t>
            </a:r>
          </a:p>
          <a:p>
            <a:r>
              <a:rPr lang="en-GB" dirty="0"/>
              <a:t>The fact that excessive signals were seen only in some but not all proteins called into questions of the subset of proteins and therefore for direct contact with the study, so it turned out</a:t>
            </a:r>
          </a:p>
          <a:p>
            <a:pPr lvl="1">
              <a:buFont typeface="Courier New" panose="02070309020205020404" pitchFamily="49" charset="0"/>
              <a:buChar char="o"/>
            </a:pPr>
            <a:r>
              <a:rPr lang="en-GB" dirty="0"/>
              <a:t>An attempt was made in the study by using </a:t>
            </a:r>
            <a:r>
              <a:rPr lang="en-GB" dirty="0" err="1"/>
              <a:t>llod</a:t>
            </a:r>
            <a:r>
              <a:rPr lang="en-GB" dirty="0"/>
              <a:t>/2.</a:t>
            </a:r>
          </a:p>
          <a:p>
            <a:pPr lvl="1">
              <a:buFont typeface="Courier New" panose="02070309020205020404" pitchFamily="49" charset="0"/>
              <a:buChar char="o"/>
            </a:pPr>
            <a:r>
              <a:rPr lang="en-GB" dirty="0"/>
              <a:t>Manhattan plots (excessive number of significant hits) closely related to this.</a:t>
            </a:r>
          </a:p>
          <a:p>
            <a:r>
              <a:rPr lang="en-GB" dirty="0"/>
              <a:t>Although higher MAF </a:t>
            </a:r>
            <a:r>
              <a:rPr lang="en-GB" dirty="0" err="1"/>
              <a:t>cutoffs</a:t>
            </a:r>
            <a:r>
              <a:rPr lang="en-GB" dirty="0"/>
              <a:t> could did away with busy Manhattan plots, it is unusual to do so and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3385" y="15989"/>
            <a:ext cx="10515600" cy="1325563"/>
          </a:xfrm>
        </p:spPr>
        <p:txBody>
          <a:bodyPr/>
          <a:lstStyle/>
          <a:p>
            <a:pPr algn="ctr"/>
            <a:r>
              <a:rPr lang="en-GB" b="1" dirty="0"/>
              <a:t>Busy Manhattan plots and LLOD%</a:t>
            </a:r>
            <a:endParaRPr lang="en-GB"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540210595"/>
              </p:ext>
            </p:extLst>
          </p:nvPr>
        </p:nvGraphicFramePr>
        <p:xfrm>
          <a:off x="952500" y="1193794"/>
          <a:ext cx="10515600" cy="5524506"/>
        </p:xfrm>
        <a:graphic>
          <a:graphicData uri="http://schemas.openxmlformats.org/drawingml/2006/table">
            <a:tbl>
              <a:tblPr firstRow="1" bandRow="1">
                <a:tableStyleId>{2D5ABB26-0587-4C30-8999-92F81FD0307C}</a:tableStyleId>
              </a:tblPr>
              <a:tblGrid>
                <a:gridCol w="1752600">
                  <a:extLst>
                    <a:ext uri="{9D8B030D-6E8A-4147-A177-3AD203B41FA5}">
                      <a16:colId xmlns:a16="http://schemas.microsoft.com/office/drawing/2014/main" val="287845376"/>
                    </a:ext>
                  </a:extLst>
                </a:gridCol>
                <a:gridCol w="1752600">
                  <a:extLst>
                    <a:ext uri="{9D8B030D-6E8A-4147-A177-3AD203B41FA5}">
                      <a16:colId xmlns:a16="http://schemas.microsoft.com/office/drawing/2014/main" val="3995031685"/>
                    </a:ext>
                  </a:extLst>
                </a:gridCol>
                <a:gridCol w="1752600">
                  <a:extLst>
                    <a:ext uri="{9D8B030D-6E8A-4147-A177-3AD203B41FA5}">
                      <a16:colId xmlns:a16="http://schemas.microsoft.com/office/drawing/2014/main" val="2318873636"/>
                    </a:ext>
                  </a:extLst>
                </a:gridCol>
                <a:gridCol w="1752600">
                  <a:extLst>
                    <a:ext uri="{9D8B030D-6E8A-4147-A177-3AD203B41FA5}">
                      <a16:colId xmlns:a16="http://schemas.microsoft.com/office/drawing/2014/main" val="39290089"/>
                    </a:ext>
                  </a:extLst>
                </a:gridCol>
                <a:gridCol w="1752600">
                  <a:extLst>
                    <a:ext uri="{9D8B030D-6E8A-4147-A177-3AD203B41FA5}">
                      <a16:colId xmlns:a16="http://schemas.microsoft.com/office/drawing/2014/main" val="1438983863"/>
                    </a:ext>
                  </a:extLst>
                </a:gridCol>
                <a:gridCol w="1752600">
                  <a:extLst>
                    <a:ext uri="{9D8B030D-6E8A-4147-A177-3AD203B41FA5}">
                      <a16:colId xmlns:a16="http://schemas.microsoft.com/office/drawing/2014/main" val="1641541540"/>
                    </a:ext>
                  </a:extLst>
                </a:gridCol>
              </a:tblGrid>
              <a:tr h="424962">
                <a:tc>
                  <a:txBody>
                    <a:bodyPr/>
                    <a:lstStyle/>
                    <a:p>
                      <a:r>
                        <a:rPr lang="en-GB" b="1" dirty="0"/>
                        <a:t>Protein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LLOD%</a:t>
                      </a:r>
                    </a:p>
                  </a:txBody>
                  <a:tcPr/>
                </a:tc>
                <a:tc>
                  <a:txBody>
                    <a:bodyPr/>
                    <a:lstStyle/>
                    <a:p>
                      <a:pPr algn="l"/>
                      <a:r>
                        <a:rPr lang="en-GB" b="1" dirty="0"/>
                        <a:t>1-LLOD%</a:t>
                      </a:r>
                    </a:p>
                  </a:txBody>
                  <a:tcPr/>
                </a:tc>
                <a:tc>
                  <a:txBody>
                    <a:bodyPr/>
                    <a:lstStyle/>
                    <a:p>
                      <a:r>
                        <a:rPr lang="en-GB" b="1" dirty="0"/>
                        <a:t>Protein</a:t>
                      </a:r>
                    </a:p>
                  </a:txBody>
                  <a:tcPr/>
                </a:tc>
                <a:tc>
                  <a:txBody>
                    <a:bodyPr/>
                    <a:lstStyle/>
                    <a:p>
                      <a:pPr algn="l"/>
                      <a:r>
                        <a:rPr lang="en-GB" b="1" dirty="0"/>
                        <a:t>LLOD%</a:t>
                      </a:r>
                    </a:p>
                  </a:txBody>
                  <a:tcPr/>
                </a:tc>
                <a:tc>
                  <a:txBody>
                    <a:bodyPr/>
                    <a:lstStyle/>
                    <a:p>
                      <a:pPr algn="l"/>
                      <a:r>
                        <a:rPr lang="en-GB" b="1" dirty="0"/>
                        <a:t>1-LLOD%</a:t>
                      </a:r>
                    </a:p>
                  </a:txBody>
                  <a:tcPr/>
                </a:tc>
                <a:extLst>
                  <a:ext uri="{0D108BD9-81ED-4DB2-BD59-A6C34878D82A}">
                    <a16:rowId xmlns:a16="http://schemas.microsoft.com/office/drawing/2014/main" val="499672560"/>
                  </a:ext>
                </a:extLst>
              </a:tr>
              <a:tr h="424962">
                <a:tc>
                  <a:txBody>
                    <a:bodyPr/>
                    <a:lstStyle/>
                    <a:p>
                      <a:pPr algn="l" rtl="0" fontAlgn="b"/>
                      <a:r>
                        <a:rPr lang="en-GB" sz="2000" b="0" i="0" u="none" strike="noStrike" dirty="0">
                          <a:solidFill>
                            <a:srgbClr val="FF0000"/>
                          </a:solidFill>
                          <a:effectLst/>
                          <a:latin typeface="Calibri" panose="020F0502020204030204" pitchFamily="34" charset="0"/>
                        </a:rPr>
                        <a:t>IL.22.RA1</a:t>
                      </a:r>
                    </a:p>
                  </a:txBody>
                  <a:tcPr marL="9525" marR="9525" marT="9525" marB="0" anchor="b"/>
                </a:tc>
                <a:tc>
                  <a:txBody>
                    <a:bodyPr/>
                    <a:lstStyle/>
                    <a:p>
                      <a:pPr algn="l" fontAlgn="b"/>
                      <a:r>
                        <a:rPr lang="en-GB" sz="2000" b="0" i="0" u="none" strike="noStrike">
                          <a:solidFill>
                            <a:srgbClr val="FF0000"/>
                          </a:solidFill>
                          <a:effectLst/>
                          <a:latin typeface="Calibri" panose="020F0502020204030204" pitchFamily="34" charset="0"/>
                        </a:rPr>
                        <a:t>0.997</a:t>
                      </a:r>
                    </a:p>
                  </a:txBody>
                  <a:tcPr marL="9525" marR="9525" marT="9525" marB="0" anchor="b"/>
                </a:tc>
                <a:tc>
                  <a:txBody>
                    <a:bodyPr/>
                    <a:lstStyle/>
                    <a:p>
                      <a:pPr algn="l" rtl="0" fontAlgn="b"/>
                      <a:r>
                        <a:rPr lang="en-GB" sz="2000" b="0" i="0" u="none" strike="noStrike" dirty="0">
                          <a:solidFill>
                            <a:srgbClr val="FF0000"/>
                          </a:solidFill>
                          <a:effectLst/>
                          <a:latin typeface="Calibri" panose="020F0502020204030204" pitchFamily="34" charset="0"/>
                        </a:rPr>
                        <a:t>0.003</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LIF</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0.936</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0.064</a:t>
                      </a:r>
                    </a:p>
                  </a:txBody>
                  <a:tcPr marL="9525" marR="9525" marT="9525" marB="0" anchor="b"/>
                </a:tc>
                <a:extLst>
                  <a:ext uri="{0D108BD9-81ED-4DB2-BD59-A6C34878D82A}">
                    <a16:rowId xmlns:a16="http://schemas.microsoft.com/office/drawing/2014/main" val="2093861875"/>
                  </a:ext>
                </a:extLst>
              </a:tr>
              <a:tr h="424962">
                <a:tc>
                  <a:txBody>
                    <a:bodyPr/>
                    <a:lstStyle/>
                    <a:p>
                      <a:pPr algn="l" rtl="0" fontAlgn="b"/>
                      <a:r>
                        <a:rPr lang="en-GB" sz="2000" b="0" i="0" u="none" strike="noStrike" dirty="0">
                          <a:solidFill>
                            <a:srgbClr val="FF0000"/>
                          </a:solidFill>
                          <a:effectLst/>
                          <a:latin typeface="Calibri" panose="020F0502020204030204" pitchFamily="34" charset="0"/>
                        </a:rPr>
                        <a:t>TSLP</a:t>
                      </a:r>
                    </a:p>
                  </a:txBody>
                  <a:tcPr marL="9525" marR="9525" marT="9525" marB="0" anchor="b"/>
                </a:tc>
                <a:tc>
                  <a:txBody>
                    <a:bodyPr/>
                    <a:lstStyle/>
                    <a:p>
                      <a:pPr algn="l" fontAlgn="b"/>
                      <a:r>
                        <a:rPr lang="en-GB" sz="2000" b="0" i="0" u="none" strike="noStrike">
                          <a:solidFill>
                            <a:srgbClr val="FF0000"/>
                          </a:solidFill>
                          <a:effectLst/>
                          <a:latin typeface="Calibri" panose="020F0502020204030204" pitchFamily="34" charset="0"/>
                        </a:rPr>
                        <a:t>0.995</a:t>
                      </a:r>
                    </a:p>
                  </a:txBody>
                  <a:tcPr marL="9525" marR="9525" marT="9525" marB="0" anchor="b"/>
                </a:tc>
                <a:tc>
                  <a:txBody>
                    <a:bodyPr/>
                    <a:lstStyle/>
                    <a:p>
                      <a:pPr algn="l" rtl="0" fontAlgn="b"/>
                      <a:r>
                        <a:rPr lang="en-GB" sz="2000" b="0" i="0" u="none" strike="noStrike">
                          <a:solidFill>
                            <a:srgbClr val="FF0000"/>
                          </a:solidFill>
                          <a:effectLst/>
                          <a:latin typeface="Calibri" panose="020F0502020204030204" pitchFamily="34" charset="0"/>
                        </a:rPr>
                        <a:t>0.005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TNF</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0.904</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0.096</a:t>
                      </a:r>
                    </a:p>
                  </a:txBody>
                  <a:tcPr marL="9525" marR="9525" marT="9525" marB="0" anchor="b"/>
                </a:tc>
                <a:extLst>
                  <a:ext uri="{0D108BD9-81ED-4DB2-BD59-A6C34878D82A}">
                    <a16:rowId xmlns:a16="http://schemas.microsoft.com/office/drawing/2014/main" val="2228142453"/>
                  </a:ext>
                </a:extLst>
              </a:tr>
              <a:tr h="424962">
                <a:tc>
                  <a:txBody>
                    <a:bodyPr/>
                    <a:lstStyle/>
                    <a:p>
                      <a:pPr algn="l" rtl="0"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9525" marR="9525" marT="9525" marB="0" anchor="b"/>
                </a:tc>
                <a:tc>
                  <a:txBody>
                    <a:bodyPr/>
                    <a:lstStyle/>
                    <a:p>
                      <a:pPr algn="l" fontAlgn="b"/>
                      <a:r>
                        <a:rPr lang="en-GB" sz="2000" b="0" i="0" u="none" strike="noStrike" dirty="0">
                          <a:solidFill>
                            <a:srgbClr val="FF0000"/>
                          </a:solidFill>
                          <a:effectLst/>
                          <a:latin typeface="Calibri" panose="020F0502020204030204" pitchFamily="34" charset="0"/>
                        </a:rPr>
                        <a:t>0.993</a:t>
                      </a:r>
                    </a:p>
                  </a:txBody>
                  <a:tcPr marL="9525" marR="9525" marT="9525" marB="0" anchor="b"/>
                </a:tc>
                <a:tc>
                  <a:txBody>
                    <a:bodyPr/>
                    <a:lstStyle/>
                    <a:p>
                      <a:pPr algn="l" rtl="0" fontAlgn="b"/>
                      <a:r>
                        <a:rPr lang="en-GB" sz="2000" b="0" i="0" u="none" strike="noStrike" dirty="0">
                          <a:solidFill>
                            <a:srgbClr val="FF0000"/>
                          </a:solidFill>
                          <a:effectLst/>
                          <a:latin typeface="Calibri" panose="020F0502020204030204" pitchFamily="34" charset="0"/>
                        </a:rPr>
                        <a:t>0.007</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IL.10RA</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0.851</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0.149</a:t>
                      </a:r>
                    </a:p>
                  </a:txBody>
                  <a:tcPr marL="9525" marR="9525" marT="9525" marB="0" anchor="b"/>
                </a:tc>
                <a:extLst>
                  <a:ext uri="{0D108BD9-81ED-4DB2-BD59-A6C34878D82A}">
                    <a16:rowId xmlns:a16="http://schemas.microsoft.com/office/drawing/2014/main" val="2869156034"/>
                  </a:ext>
                </a:extLst>
              </a:tr>
              <a:tr h="424962">
                <a:tc>
                  <a:txBody>
                    <a:bodyPr/>
                    <a:lstStyle/>
                    <a:p>
                      <a:pPr algn="l" rtl="0" fontAlgn="b"/>
                      <a:r>
                        <a:rPr lang="en-GB" sz="2000" b="0" i="0" u="none" strike="noStrike">
                          <a:solidFill>
                            <a:srgbClr val="000000"/>
                          </a:solidFill>
                          <a:effectLst/>
                          <a:latin typeface="Calibri" panose="020F0502020204030204" pitchFamily="34" charset="0"/>
                        </a:rPr>
                        <a:t>IL33</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0.986</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0.014</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IL5</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0.838</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0.162</a:t>
                      </a:r>
                    </a:p>
                  </a:txBody>
                  <a:tcPr marL="9525" marR="9525" marT="9525" marB="0" anchor="b"/>
                </a:tc>
                <a:extLst>
                  <a:ext uri="{0D108BD9-81ED-4DB2-BD59-A6C34878D82A}">
                    <a16:rowId xmlns:a16="http://schemas.microsoft.com/office/drawing/2014/main" val="403714171"/>
                  </a:ext>
                </a:extLst>
              </a:tr>
              <a:tr h="424962">
                <a:tc>
                  <a:txBody>
                    <a:bodyPr/>
                    <a:lstStyle/>
                    <a:p>
                      <a:pPr algn="l" rtl="0" fontAlgn="b"/>
                      <a:r>
                        <a:rPr lang="en-GB" sz="2000" b="0" i="0" u="none" strike="noStrike">
                          <a:solidFill>
                            <a:srgbClr val="000000"/>
                          </a:solidFill>
                          <a:effectLst/>
                          <a:latin typeface="Calibri" panose="020F0502020204030204" pitchFamily="34" charset="0"/>
                        </a:rPr>
                        <a:t>IL.2RB</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0.977</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0.023</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IL4</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0.829</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0.171</a:t>
                      </a:r>
                    </a:p>
                  </a:txBody>
                  <a:tcPr marL="9525" marR="9525" marT="9525" marB="0" anchor="b"/>
                </a:tc>
                <a:extLst>
                  <a:ext uri="{0D108BD9-81ED-4DB2-BD59-A6C34878D82A}">
                    <a16:rowId xmlns:a16="http://schemas.microsoft.com/office/drawing/2014/main" val="1687339993"/>
                  </a:ext>
                </a:extLst>
              </a:tr>
              <a:tr h="424962">
                <a:tc>
                  <a:txBody>
                    <a:bodyPr/>
                    <a:lstStyle/>
                    <a:p>
                      <a:pPr algn="l" rtl="0" fontAlgn="b"/>
                      <a:r>
                        <a:rPr lang="en-GB" sz="2000" b="0" i="0" u="none" strike="noStrike">
                          <a:solidFill>
                            <a:srgbClr val="000000"/>
                          </a:solidFill>
                          <a:effectLst/>
                          <a:latin typeface="Calibri" panose="020F0502020204030204" pitchFamily="34" charset="0"/>
                        </a:rPr>
                        <a:t>IL.1.alpha</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0.975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0.025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IL.17C</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0.631</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0.369</a:t>
                      </a:r>
                    </a:p>
                  </a:txBody>
                  <a:tcPr marL="9525" marR="9525" marT="9525" marB="0" anchor="b"/>
                </a:tc>
                <a:extLst>
                  <a:ext uri="{0D108BD9-81ED-4DB2-BD59-A6C34878D82A}">
                    <a16:rowId xmlns:a16="http://schemas.microsoft.com/office/drawing/2014/main" val="3988080430"/>
                  </a:ext>
                </a:extLst>
              </a:tr>
              <a:tr h="424962">
                <a:tc>
                  <a:txBody>
                    <a:bodyPr/>
                    <a:lstStyle/>
                    <a:p>
                      <a:pPr algn="l" rtl="0" fontAlgn="b"/>
                      <a:r>
                        <a:rPr lang="en-GB" sz="2000" b="0" i="0" u="none" strike="noStrike">
                          <a:solidFill>
                            <a:srgbClr val="000000"/>
                          </a:solidFill>
                          <a:effectLst/>
                          <a:latin typeface="Calibri" panose="020F0502020204030204" pitchFamily="34" charset="0"/>
                        </a:rPr>
                        <a:t>ARTN</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0.965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0.035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IL.17A</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0.620</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0.380</a:t>
                      </a:r>
                    </a:p>
                  </a:txBody>
                  <a:tcPr marL="9525" marR="9525" marT="9525" marB="0" anchor="b"/>
                </a:tc>
                <a:extLst>
                  <a:ext uri="{0D108BD9-81ED-4DB2-BD59-A6C34878D82A}">
                    <a16:rowId xmlns:a16="http://schemas.microsoft.com/office/drawing/2014/main" val="1590518409"/>
                  </a:ext>
                </a:extLst>
              </a:tr>
              <a:tr h="424962">
                <a:tc>
                  <a:txBody>
                    <a:bodyPr/>
                    <a:lstStyle/>
                    <a:p>
                      <a:pPr algn="l" rtl="0" fontAlgn="b"/>
                      <a:r>
                        <a:rPr lang="en-GB" sz="2000" b="0" i="0" u="none" strike="noStrike">
                          <a:solidFill>
                            <a:srgbClr val="000000"/>
                          </a:solidFill>
                          <a:effectLst/>
                          <a:latin typeface="Calibri" panose="020F0502020204030204" pitchFamily="34" charset="0"/>
                        </a:rPr>
                        <a:t>NRTN</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0.961</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0.039</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AXIN1</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0.575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0.425</a:t>
                      </a:r>
                    </a:p>
                  </a:txBody>
                  <a:tcPr marL="9525" marR="9525" marT="9525" marB="0" anchor="b"/>
                </a:tc>
                <a:extLst>
                  <a:ext uri="{0D108BD9-81ED-4DB2-BD59-A6C34878D82A}">
                    <a16:rowId xmlns:a16="http://schemas.microsoft.com/office/drawing/2014/main" val="3020262352"/>
                  </a:ext>
                </a:extLst>
              </a:tr>
              <a:tr h="424962">
                <a:tc>
                  <a:txBody>
                    <a:bodyPr/>
                    <a:lstStyle/>
                    <a:p>
                      <a:pPr algn="l" rtl="0" fontAlgn="b"/>
                      <a:r>
                        <a:rPr lang="en-GB" sz="2000" b="0" i="0" u="none" strike="noStrike">
                          <a:solidFill>
                            <a:srgbClr val="000000"/>
                          </a:solidFill>
                          <a:effectLst/>
                          <a:latin typeface="Calibri" panose="020F0502020204030204" pitchFamily="34" charset="0"/>
                        </a:rPr>
                        <a:t>IL.20</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0.954</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0.046</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FGF.5</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0.348</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0.652</a:t>
                      </a:r>
                    </a:p>
                  </a:txBody>
                  <a:tcPr marL="9525" marR="9525" marT="9525" marB="0" anchor="b"/>
                </a:tc>
                <a:extLst>
                  <a:ext uri="{0D108BD9-81ED-4DB2-BD59-A6C34878D82A}">
                    <a16:rowId xmlns:a16="http://schemas.microsoft.com/office/drawing/2014/main" val="1319892201"/>
                  </a:ext>
                </a:extLst>
              </a:tr>
              <a:tr h="424962">
                <a:tc>
                  <a:txBody>
                    <a:bodyPr/>
                    <a:lstStyle/>
                    <a:p>
                      <a:pPr algn="l" rtl="0" fontAlgn="b"/>
                      <a:r>
                        <a:rPr lang="en-GB" sz="2000" b="0" i="0" u="none" strike="noStrike">
                          <a:solidFill>
                            <a:srgbClr val="000000"/>
                          </a:solidFill>
                          <a:effectLst/>
                          <a:latin typeface="Calibri" panose="020F0502020204030204" pitchFamily="34" charset="0"/>
                        </a:rPr>
                        <a:t>IL.24</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0.949</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0.051</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MCP.3</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0.196</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0.804</a:t>
                      </a:r>
                    </a:p>
                  </a:txBody>
                  <a:tcPr marL="9525" marR="9525" marT="9525" marB="0" anchor="b"/>
                </a:tc>
                <a:extLst>
                  <a:ext uri="{0D108BD9-81ED-4DB2-BD59-A6C34878D82A}">
                    <a16:rowId xmlns:a16="http://schemas.microsoft.com/office/drawing/2014/main" val="1201672323"/>
                  </a:ext>
                </a:extLst>
              </a:tr>
              <a:tr h="424962">
                <a:tc>
                  <a:txBody>
                    <a:bodyPr/>
                    <a:lstStyle/>
                    <a:p>
                      <a:pPr algn="l" rtl="0" fontAlgn="b"/>
                      <a:r>
                        <a:rPr lang="en-GB" sz="2000" b="0" i="0" u="none" strike="noStrike">
                          <a:solidFill>
                            <a:srgbClr val="000000"/>
                          </a:solidFill>
                          <a:effectLst/>
                          <a:latin typeface="Calibri" panose="020F0502020204030204" pitchFamily="34" charset="0"/>
                        </a:rPr>
                        <a:t>IL.20RA</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0.943</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0.057</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ST1A1</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0.192</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0.808</a:t>
                      </a:r>
                    </a:p>
                  </a:txBody>
                  <a:tcPr marL="9525" marR="9525" marT="9525" marB="0" anchor="b"/>
                </a:tc>
                <a:extLst>
                  <a:ext uri="{0D108BD9-81ED-4DB2-BD59-A6C34878D82A}">
                    <a16:rowId xmlns:a16="http://schemas.microsoft.com/office/drawing/2014/main" val="588966501"/>
                  </a:ext>
                </a:extLst>
              </a:tr>
              <a:tr h="424962">
                <a:tc>
                  <a:txBody>
                    <a:bodyPr/>
                    <a:lstStyle/>
                    <a:p>
                      <a:pPr algn="l" rtl="0" fontAlgn="b"/>
                      <a:r>
                        <a:rPr lang="en-GB" sz="2000" b="0" i="0" u="none" strike="noStrike">
                          <a:solidFill>
                            <a:srgbClr val="000000"/>
                          </a:solidFill>
                          <a:effectLst/>
                          <a:latin typeface="Calibri" panose="020F0502020204030204" pitchFamily="34" charset="0"/>
                        </a:rPr>
                        <a:t>IL13</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0.938</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0.062</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L.15RA</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0.159</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0.841</a:t>
                      </a:r>
                    </a:p>
                  </a:txBody>
                  <a:tcPr marL="9525" marR="9525" marT="9525" marB="0" anchor="b"/>
                </a:tc>
                <a:extLst>
                  <a:ext uri="{0D108BD9-81ED-4DB2-BD59-A6C34878D82A}">
                    <a16:rowId xmlns:a16="http://schemas.microsoft.com/office/drawing/2014/main" val="3185174029"/>
                  </a:ext>
                </a:extLst>
              </a:tr>
            </a:tbl>
          </a:graphicData>
        </a:graphic>
      </p:graphicFrame>
      <p:cxnSp>
        <p:nvCxnSpPr>
          <p:cNvPr id="8" name="Straight Connector 7"/>
          <p:cNvCxnSpPr/>
          <p:nvPr/>
        </p:nvCxnSpPr>
        <p:spPr>
          <a:xfrm flipV="1">
            <a:off x="952500" y="1654232"/>
            <a:ext cx="10515600" cy="1662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62039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1999</TotalTime>
  <Words>1931</Words>
  <Application>Microsoft Office PowerPoint</Application>
  <PresentationFormat>Widescreen</PresentationFormat>
  <Paragraphs>256</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Calibri Light</vt:lpstr>
      <vt:lpstr>Cambria Math</vt:lpstr>
      <vt:lpstr>Courier New</vt:lpstr>
      <vt:lpstr>Office Theme</vt:lpstr>
      <vt:lpstr>Genomic dissections of inflammatory proteins</vt:lpstr>
      <vt:lpstr>Introduction</vt:lpstr>
      <vt:lpstr>PowerPoint Presentation</vt:lpstr>
      <vt:lpstr>Olink Proximity Extension Assay technology</vt:lpstr>
      <vt:lpstr>Statistical analysis</vt:lpstr>
      <vt:lpstr>Quality control as with IFN.gamma</vt:lpstr>
      <vt:lpstr>Manhattan (L) and Q-Q (R) plots</vt:lpstr>
      <vt:lpstr>LLOD% and exclusion</vt:lpstr>
      <vt:lpstr>Busy Manhattan plots and LLOD%</vt:lpstr>
      <vt:lpstr>Signals from &gt;1,000 signals (with, L) to none (without, R)</vt:lpstr>
      <vt:lpstr>Results</vt:lpstr>
      <vt:lpstr>Manhattan (L) and Q-Q plots (R) for OPG</vt:lpstr>
      <vt:lpstr>Regional plot (OPG, chr8)</vt:lpstr>
      <vt:lpstr>PowerPoint Presentation</vt:lpstr>
      <vt:lpstr>PowerPoint Presentation</vt:lpstr>
      <vt:lpstr>Comparison</vt:lpstr>
      <vt:lpstr>Signal identification</vt:lpstr>
      <vt:lpstr>in silico experiments</vt:lpstr>
      <vt:lpstr>Computationally efficient algorithms</vt:lpstr>
      <vt:lpstr>375 (SNP+indel) Signals</vt:lpstr>
      <vt:lpstr>PowerPoint Presentation</vt:lpstr>
      <vt:lpstr>Summary</vt:lpstr>
      <vt:lpstr>R/gap functions</vt:lpstr>
      <vt:lpstr>PowerPoint Presentation</vt:lpstr>
      <vt:lpstr>Effect size -- MAF (L) and b/bJ (R, r=0.93)</vt:lpstr>
      <vt:lpstr>IL.18R1 (chr2:02688765−103588215), 899,450bp</vt:lpstr>
      <vt:lpstr>A bird’s eye view</vt:lpstr>
      <vt:lpstr>Landmarks</vt:lpstr>
      <vt:lpstr>Acknowledgements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hua zhao</cp:lastModifiedBy>
  <cp:revision>1282</cp:revision>
  <dcterms:created xsi:type="dcterms:W3CDTF">2018-11-11T14:47:16Z</dcterms:created>
  <dcterms:modified xsi:type="dcterms:W3CDTF">2019-05-29T17:58:14Z</dcterms:modified>
</cp:coreProperties>
</file>